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5" r:id="rId3"/>
    <p:sldId id="266" r:id="rId4"/>
    <p:sldId id="269" r:id="rId5"/>
    <p:sldId id="270" r:id="rId6"/>
    <p:sldId id="264" r:id="rId7"/>
    <p:sldId id="272" r:id="rId8"/>
    <p:sldId id="273" r:id="rId9"/>
    <p:sldId id="268" r:id="rId10"/>
    <p:sldId id="279" r:id="rId11"/>
    <p:sldId id="267" r:id="rId12"/>
    <p:sldId id="280" r:id="rId13"/>
    <p:sldId id="281" r:id="rId14"/>
    <p:sldId id="282" r:id="rId15"/>
    <p:sldId id="278" r:id="rId16"/>
    <p:sldId id="274" r:id="rId17"/>
    <p:sldId id="276" r:id="rId18"/>
    <p:sldId id="275" r:id="rId19"/>
    <p:sldId id="271"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1E52"/>
    <a:srgbClr val="170182"/>
    <a:srgbClr val="DA1E26"/>
    <a:srgbClr val="24214E"/>
    <a:srgbClr val="DC0C15"/>
    <a:srgbClr val="010101"/>
    <a:srgbClr val="F6E49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44" autoAdjust="0"/>
    <p:restoredTop sz="94660"/>
  </p:normalViewPr>
  <p:slideViewPr>
    <p:cSldViewPr snapToGrid="0" showGuides="1">
      <p:cViewPr varScale="1">
        <p:scale>
          <a:sx n="84" d="100"/>
          <a:sy n="84" d="100"/>
        </p:scale>
        <p:origin x="605" y="67"/>
      </p:cViewPr>
      <p:guideLst>
        <p:guide orient="horz" pos="2160"/>
        <p:guide pos="3840"/>
      </p:guideLst>
    </p:cSldViewPr>
  </p:slideViewPr>
  <p:notesTextViewPr>
    <p:cViewPr>
      <p:scale>
        <a:sx n="1" d="1"/>
        <a:sy n="1" d="1"/>
      </p:scale>
      <p:origin x="0" y="0"/>
    </p:cViewPr>
  </p:notesTextViewPr>
  <p:sorterViewPr>
    <p:cViewPr>
      <p:scale>
        <a:sx n="100" d="100"/>
        <a:sy n="100" d="100"/>
      </p:scale>
      <p:origin x="0" y="-139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027939-2A6B-4433-999D-4684D9D62CB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94DD69A-3A65-42EB-A737-F9B285B231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C63CE10-4E38-4F11-AC56-290E957FEA5F}"/>
              </a:ext>
            </a:extLst>
          </p:cNvPr>
          <p:cNvSpPr>
            <a:spLocks noGrp="1"/>
          </p:cNvSpPr>
          <p:nvPr>
            <p:ph type="dt" sz="half" idx="10"/>
          </p:nvPr>
        </p:nvSpPr>
        <p:spPr/>
        <p:txBody>
          <a:bodyPr/>
          <a:lstStyle/>
          <a:p>
            <a:fld id="{7926E2D3-4F59-4F1A-A404-E801A003BB2E}" type="datetimeFigureOut">
              <a:rPr lang="fr-FR" smtClean="0"/>
              <a:t>18/03/2022</a:t>
            </a:fld>
            <a:endParaRPr lang="fr-FR"/>
          </a:p>
        </p:txBody>
      </p:sp>
      <p:sp>
        <p:nvSpPr>
          <p:cNvPr id="5" name="Espace réservé du pied de page 4">
            <a:extLst>
              <a:ext uri="{FF2B5EF4-FFF2-40B4-BE49-F238E27FC236}">
                <a16:creationId xmlns:a16="http://schemas.microsoft.com/office/drawing/2014/main" id="{C36E7966-20FC-4111-B18A-003DA5F1B3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D679A23-3683-4BCD-A387-BB9FD561C3F8}"/>
              </a:ext>
            </a:extLst>
          </p:cNvPr>
          <p:cNvSpPr>
            <a:spLocks noGrp="1"/>
          </p:cNvSpPr>
          <p:nvPr>
            <p:ph type="sldNum" sz="quarter" idx="12"/>
          </p:nvPr>
        </p:nvSpPr>
        <p:spPr/>
        <p:txBody>
          <a:bodyPr/>
          <a:lstStyle/>
          <a:p>
            <a:fld id="{E27D7C8C-CD9D-4AF9-862D-197B6DB8E3D1}" type="slidenum">
              <a:rPr lang="fr-FR" smtClean="0"/>
              <a:t>‹N°›</a:t>
            </a:fld>
            <a:endParaRPr lang="fr-FR"/>
          </a:p>
        </p:txBody>
      </p:sp>
    </p:spTree>
    <p:extLst>
      <p:ext uri="{BB962C8B-B14F-4D97-AF65-F5344CB8AC3E}">
        <p14:creationId xmlns:p14="http://schemas.microsoft.com/office/powerpoint/2010/main" val="1939741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5E4B29-2EA9-46AC-A620-3E56EDE6B94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C8467CE-7BEB-4D0D-B598-BFC9EDF03BC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45B9C63-CD9A-4105-8FBC-623535FCF9BD}"/>
              </a:ext>
            </a:extLst>
          </p:cNvPr>
          <p:cNvSpPr>
            <a:spLocks noGrp="1"/>
          </p:cNvSpPr>
          <p:nvPr>
            <p:ph type="dt" sz="half" idx="10"/>
          </p:nvPr>
        </p:nvSpPr>
        <p:spPr/>
        <p:txBody>
          <a:bodyPr/>
          <a:lstStyle/>
          <a:p>
            <a:fld id="{7926E2D3-4F59-4F1A-A404-E801A003BB2E}" type="datetimeFigureOut">
              <a:rPr lang="fr-FR" smtClean="0"/>
              <a:t>18/03/2022</a:t>
            </a:fld>
            <a:endParaRPr lang="fr-FR"/>
          </a:p>
        </p:txBody>
      </p:sp>
      <p:sp>
        <p:nvSpPr>
          <p:cNvPr id="5" name="Espace réservé du pied de page 4">
            <a:extLst>
              <a:ext uri="{FF2B5EF4-FFF2-40B4-BE49-F238E27FC236}">
                <a16:creationId xmlns:a16="http://schemas.microsoft.com/office/drawing/2014/main" id="{5A28BF16-717F-4111-9E07-F90E72181A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0C3B140-2633-429C-9011-5E6AE2424A8C}"/>
              </a:ext>
            </a:extLst>
          </p:cNvPr>
          <p:cNvSpPr>
            <a:spLocks noGrp="1"/>
          </p:cNvSpPr>
          <p:nvPr>
            <p:ph type="sldNum" sz="quarter" idx="12"/>
          </p:nvPr>
        </p:nvSpPr>
        <p:spPr/>
        <p:txBody>
          <a:bodyPr/>
          <a:lstStyle/>
          <a:p>
            <a:fld id="{E27D7C8C-CD9D-4AF9-862D-197B6DB8E3D1}" type="slidenum">
              <a:rPr lang="fr-FR" smtClean="0"/>
              <a:t>‹N°›</a:t>
            </a:fld>
            <a:endParaRPr lang="fr-FR"/>
          </a:p>
        </p:txBody>
      </p:sp>
    </p:spTree>
    <p:extLst>
      <p:ext uri="{BB962C8B-B14F-4D97-AF65-F5344CB8AC3E}">
        <p14:creationId xmlns:p14="http://schemas.microsoft.com/office/powerpoint/2010/main" val="3730000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C4E5CA6-1D5E-43C0-89B1-B9FB664E1F5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F9AD7D0-232A-4CBA-A967-1878FDDBB18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4B3A286-1D55-45F8-9037-738BA2EE815E}"/>
              </a:ext>
            </a:extLst>
          </p:cNvPr>
          <p:cNvSpPr>
            <a:spLocks noGrp="1"/>
          </p:cNvSpPr>
          <p:nvPr>
            <p:ph type="dt" sz="half" idx="10"/>
          </p:nvPr>
        </p:nvSpPr>
        <p:spPr/>
        <p:txBody>
          <a:bodyPr/>
          <a:lstStyle/>
          <a:p>
            <a:fld id="{7926E2D3-4F59-4F1A-A404-E801A003BB2E}" type="datetimeFigureOut">
              <a:rPr lang="fr-FR" smtClean="0"/>
              <a:t>18/03/2022</a:t>
            </a:fld>
            <a:endParaRPr lang="fr-FR"/>
          </a:p>
        </p:txBody>
      </p:sp>
      <p:sp>
        <p:nvSpPr>
          <p:cNvPr id="5" name="Espace réservé du pied de page 4">
            <a:extLst>
              <a:ext uri="{FF2B5EF4-FFF2-40B4-BE49-F238E27FC236}">
                <a16:creationId xmlns:a16="http://schemas.microsoft.com/office/drawing/2014/main" id="{3C198ACF-CF24-459B-8D68-96E72698E6C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68025FB-FB31-42F5-828A-89CB0D18EBDB}"/>
              </a:ext>
            </a:extLst>
          </p:cNvPr>
          <p:cNvSpPr>
            <a:spLocks noGrp="1"/>
          </p:cNvSpPr>
          <p:nvPr>
            <p:ph type="sldNum" sz="quarter" idx="12"/>
          </p:nvPr>
        </p:nvSpPr>
        <p:spPr/>
        <p:txBody>
          <a:bodyPr/>
          <a:lstStyle/>
          <a:p>
            <a:fld id="{E27D7C8C-CD9D-4AF9-862D-197B6DB8E3D1}" type="slidenum">
              <a:rPr lang="fr-FR" smtClean="0"/>
              <a:t>‹N°›</a:t>
            </a:fld>
            <a:endParaRPr lang="fr-FR"/>
          </a:p>
        </p:txBody>
      </p:sp>
    </p:spTree>
    <p:extLst>
      <p:ext uri="{BB962C8B-B14F-4D97-AF65-F5344CB8AC3E}">
        <p14:creationId xmlns:p14="http://schemas.microsoft.com/office/powerpoint/2010/main" val="1471919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A1C817-4BA6-4895-B5E6-0C27C5E0CCB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B029707-3E1F-4D0E-98F2-71866C6C708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16BF3A8-BE83-48A9-8658-49F5AE9901FC}"/>
              </a:ext>
            </a:extLst>
          </p:cNvPr>
          <p:cNvSpPr>
            <a:spLocks noGrp="1"/>
          </p:cNvSpPr>
          <p:nvPr>
            <p:ph type="dt" sz="half" idx="10"/>
          </p:nvPr>
        </p:nvSpPr>
        <p:spPr/>
        <p:txBody>
          <a:bodyPr/>
          <a:lstStyle/>
          <a:p>
            <a:fld id="{7926E2D3-4F59-4F1A-A404-E801A003BB2E}" type="datetimeFigureOut">
              <a:rPr lang="fr-FR" smtClean="0"/>
              <a:t>18/03/2022</a:t>
            </a:fld>
            <a:endParaRPr lang="fr-FR"/>
          </a:p>
        </p:txBody>
      </p:sp>
      <p:sp>
        <p:nvSpPr>
          <p:cNvPr id="5" name="Espace réservé du pied de page 4">
            <a:extLst>
              <a:ext uri="{FF2B5EF4-FFF2-40B4-BE49-F238E27FC236}">
                <a16:creationId xmlns:a16="http://schemas.microsoft.com/office/drawing/2014/main" id="{7DFDB8DE-6088-48E8-A363-07114E02070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299EB85-2F90-4BFD-9923-717B95BB4D1C}"/>
              </a:ext>
            </a:extLst>
          </p:cNvPr>
          <p:cNvSpPr>
            <a:spLocks noGrp="1"/>
          </p:cNvSpPr>
          <p:nvPr>
            <p:ph type="sldNum" sz="quarter" idx="12"/>
          </p:nvPr>
        </p:nvSpPr>
        <p:spPr/>
        <p:txBody>
          <a:bodyPr/>
          <a:lstStyle/>
          <a:p>
            <a:fld id="{E27D7C8C-CD9D-4AF9-862D-197B6DB8E3D1}" type="slidenum">
              <a:rPr lang="fr-FR" smtClean="0"/>
              <a:t>‹N°›</a:t>
            </a:fld>
            <a:endParaRPr lang="fr-FR"/>
          </a:p>
        </p:txBody>
      </p:sp>
    </p:spTree>
    <p:extLst>
      <p:ext uri="{BB962C8B-B14F-4D97-AF65-F5344CB8AC3E}">
        <p14:creationId xmlns:p14="http://schemas.microsoft.com/office/powerpoint/2010/main" val="4054057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B27CD8-023E-4F95-A512-D40F97853C0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9C0A65E-ED70-4306-8B52-3DB41033FA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BAFC0E1-FEB4-4242-BE5F-533E45DC50BE}"/>
              </a:ext>
            </a:extLst>
          </p:cNvPr>
          <p:cNvSpPr>
            <a:spLocks noGrp="1"/>
          </p:cNvSpPr>
          <p:nvPr>
            <p:ph type="dt" sz="half" idx="10"/>
          </p:nvPr>
        </p:nvSpPr>
        <p:spPr/>
        <p:txBody>
          <a:bodyPr/>
          <a:lstStyle/>
          <a:p>
            <a:fld id="{7926E2D3-4F59-4F1A-A404-E801A003BB2E}" type="datetimeFigureOut">
              <a:rPr lang="fr-FR" smtClean="0"/>
              <a:t>18/03/2022</a:t>
            </a:fld>
            <a:endParaRPr lang="fr-FR"/>
          </a:p>
        </p:txBody>
      </p:sp>
      <p:sp>
        <p:nvSpPr>
          <p:cNvPr id="5" name="Espace réservé du pied de page 4">
            <a:extLst>
              <a:ext uri="{FF2B5EF4-FFF2-40B4-BE49-F238E27FC236}">
                <a16:creationId xmlns:a16="http://schemas.microsoft.com/office/drawing/2014/main" id="{B4A10A73-6CD3-4F65-B993-6E79189010B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7C93D1-5F4D-414E-91F7-F48C897406DF}"/>
              </a:ext>
            </a:extLst>
          </p:cNvPr>
          <p:cNvSpPr>
            <a:spLocks noGrp="1"/>
          </p:cNvSpPr>
          <p:nvPr>
            <p:ph type="sldNum" sz="quarter" idx="12"/>
          </p:nvPr>
        </p:nvSpPr>
        <p:spPr/>
        <p:txBody>
          <a:bodyPr/>
          <a:lstStyle/>
          <a:p>
            <a:fld id="{E27D7C8C-CD9D-4AF9-862D-197B6DB8E3D1}" type="slidenum">
              <a:rPr lang="fr-FR" smtClean="0"/>
              <a:t>‹N°›</a:t>
            </a:fld>
            <a:endParaRPr lang="fr-FR"/>
          </a:p>
        </p:txBody>
      </p:sp>
    </p:spTree>
    <p:extLst>
      <p:ext uri="{BB962C8B-B14F-4D97-AF65-F5344CB8AC3E}">
        <p14:creationId xmlns:p14="http://schemas.microsoft.com/office/powerpoint/2010/main" val="367560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7CF5FF-0A84-4606-973B-CF4D30A547A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E654371-17D7-4B47-86F4-1D32DB0DFA1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03F7E47-13C4-46EF-A747-55F7CF5C8E6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79DFA87-43FA-42DF-AB6F-A13C8D028E00}"/>
              </a:ext>
            </a:extLst>
          </p:cNvPr>
          <p:cNvSpPr>
            <a:spLocks noGrp="1"/>
          </p:cNvSpPr>
          <p:nvPr>
            <p:ph type="dt" sz="half" idx="10"/>
          </p:nvPr>
        </p:nvSpPr>
        <p:spPr/>
        <p:txBody>
          <a:bodyPr/>
          <a:lstStyle/>
          <a:p>
            <a:fld id="{7926E2D3-4F59-4F1A-A404-E801A003BB2E}" type="datetimeFigureOut">
              <a:rPr lang="fr-FR" smtClean="0"/>
              <a:t>18/03/2022</a:t>
            </a:fld>
            <a:endParaRPr lang="fr-FR"/>
          </a:p>
        </p:txBody>
      </p:sp>
      <p:sp>
        <p:nvSpPr>
          <p:cNvPr id="6" name="Espace réservé du pied de page 5">
            <a:extLst>
              <a:ext uri="{FF2B5EF4-FFF2-40B4-BE49-F238E27FC236}">
                <a16:creationId xmlns:a16="http://schemas.microsoft.com/office/drawing/2014/main" id="{13AD5B05-BB7E-4203-8A98-23BBCDA2736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FCA6BE6-9AF9-44D2-A77F-96BB1877B2AD}"/>
              </a:ext>
            </a:extLst>
          </p:cNvPr>
          <p:cNvSpPr>
            <a:spLocks noGrp="1"/>
          </p:cNvSpPr>
          <p:nvPr>
            <p:ph type="sldNum" sz="quarter" idx="12"/>
          </p:nvPr>
        </p:nvSpPr>
        <p:spPr/>
        <p:txBody>
          <a:bodyPr/>
          <a:lstStyle/>
          <a:p>
            <a:fld id="{E27D7C8C-CD9D-4AF9-862D-197B6DB8E3D1}" type="slidenum">
              <a:rPr lang="fr-FR" smtClean="0"/>
              <a:t>‹N°›</a:t>
            </a:fld>
            <a:endParaRPr lang="fr-FR"/>
          </a:p>
        </p:txBody>
      </p:sp>
    </p:spTree>
    <p:extLst>
      <p:ext uri="{BB962C8B-B14F-4D97-AF65-F5344CB8AC3E}">
        <p14:creationId xmlns:p14="http://schemas.microsoft.com/office/powerpoint/2010/main" val="2306943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6E380C-F2EF-4F13-999F-2CAB6AF0366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00D185A-9848-49BE-A3C1-F4D963F6BC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156D369-4E18-40AD-B8DC-736669335CE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EC552BF-C212-4F2C-9C63-705CE35956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B6FD202-E042-4E8F-BA20-CAE62E6906E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78735AC-07A0-4879-9B92-C29F1E207E37}"/>
              </a:ext>
            </a:extLst>
          </p:cNvPr>
          <p:cNvSpPr>
            <a:spLocks noGrp="1"/>
          </p:cNvSpPr>
          <p:nvPr>
            <p:ph type="dt" sz="half" idx="10"/>
          </p:nvPr>
        </p:nvSpPr>
        <p:spPr/>
        <p:txBody>
          <a:bodyPr/>
          <a:lstStyle/>
          <a:p>
            <a:fld id="{7926E2D3-4F59-4F1A-A404-E801A003BB2E}" type="datetimeFigureOut">
              <a:rPr lang="fr-FR" smtClean="0"/>
              <a:t>18/03/2022</a:t>
            </a:fld>
            <a:endParaRPr lang="fr-FR"/>
          </a:p>
        </p:txBody>
      </p:sp>
      <p:sp>
        <p:nvSpPr>
          <p:cNvPr id="8" name="Espace réservé du pied de page 7">
            <a:extLst>
              <a:ext uri="{FF2B5EF4-FFF2-40B4-BE49-F238E27FC236}">
                <a16:creationId xmlns:a16="http://schemas.microsoft.com/office/drawing/2014/main" id="{BD7EC1C6-0996-4533-9F63-82032AEFF5D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2FF2303-0F35-4B48-B923-13D04C11DD25}"/>
              </a:ext>
            </a:extLst>
          </p:cNvPr>
          <p:cNvSpPr>
            <a:spLocks noGrp="1"/>
          </p:cNvSpPr>
          <p:nvPr>
            <p:ph type="sldNum" sz="quarter" idx="12"/>
          </p:nvPr>
        </p:nvSpPr>
        <p:spPr/>
        <p:txBody>
          <a:bodyPr/>
          <a:lstStyle/>
          <a:p>
            <a:fld id="{E27D7C8C-CD9D-4AF9-862D-197B6DB8E3D1}" type="slidenum">
              <a:rPr lang="fr-FR" smtClean="0"/>
              <a:t>‹N°›</a:t>
            </a:fld>
            <a:endParaRPr lang="fr-FR"/>
          </a:p>
        </p:txBody>
      </p:sp>
    </p:spTree>
    <p:extLst>
      <p:ext uri="{BB962C8B-B14F-4D97-AF65-F5344CB8AC3E}">
        <p14:creationId xmlns:p14="http://schemas.microsoft.com/office/powerpoint/2010/main" val="10547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20EE68-F99E-400D-A1C9-557FD663F10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1484499-DB1E-4C33-9121-A6C6AF782E6A}"/>
              </a:ext>
            </a:extLst>
          </p:cNvPr>
          <p:cNvSpPr>
            <a:spLocks noGrp="1"/>
          </p:cNvSpPr>
          <p:nvPr>
            <p:ph type="dt" sz="half" idx="10"/>
          </p:nvPr>
        </p:nvSpPr>
        <p:spPr/>
        <p:txBody>
          <a:bodyPr/>
          <a:lstStyle/>
          <a:p>
            <a:fld id="{7926E2D3-4F59-4F1A-A404-E801A003BB2E}" type="datetimeFigureOut">
              <a:rPr lang="fr-FR" smtClean="0"/>
              <a:t>18/03/2022</a:t>
            </a:fld>
            <a:endParaRPr lang="fr-FR"/>
          </a:p>
        </p:txBody>
      </p:sp>
      <p:sp>
        <p:nvSpPr>
          <p:cNvPr id="4" name="Espace réservé du pied de page 3">
            <a:extLst>
              <a:ext uri="{FF2B5EF4-FFF2-40B4-BE49-F238E27FC236}">
                <a16:creationId xmlns:a16="http://schemas.microsoft.com/office/drawing/2014/main" id="{9DE08C06-3C38-44C3-96CA-8AB1B185004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6A1E7C9-F8B0-4346-A3FD-12BCC1A16666}"/>
              </a:ext>
            </a:extLst>
          </p:cNvPr>
          <p:cNvSpPr>
            <a:spLocks noGrp="1"/>
          </p:cNvSpPr>
          <p:nvPr>
            <p:ph type="sldNum" sz="quarter" idx="12"/>
          </p:nvPr>
        </p:nvSpPr>
        <p:spPr/>
        <p:txBody>
          <a:bodyPr/>
          <a:lstStyle/>
          <a:p>
            <a:fld id="{E27D7C8C-CD9D-4AF9-862D-197B6DB8E3D1}" type="slidenum">
              <a:rPr lang="fr-FR" smtClean="0"/>
              <a:t>‹N°›</a:t>
            </a:fld>
            <a:endParaRPr lang="fr-FR"/>
          </a:p>
        </p:txBody>
      </p:sp>
    </p:spTree>
    <p:extLst>
      <p:ext uri="{BB962C8B-B14F-4D97-AF65-F5344CB8AC3E}">
        <p14:creationId xmlns:p14="http://schemas.microsoft.com/office/powerpoint/2010/main" val="3151574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14E0C8C-2B3C-4493-8F34-393EF1186577}"/>
              </a:ext>
            </a:extLst>
          </p:cNvPr>
          <p:cNvSpPr>
            <a:spLocks noGrp="1"/>
          </p:cNvSpPr>
          <p:nvPr>
            <p:ph type="dt" sz="half" idx="10"/>
          </p:nvPr>
        </p:nvSpPr>
        <p:spPr/>
        <p:txBody>
          <a:bodyPr/>
          <a:lstStyle/>
          <a:p>
            <a:fld id="{7926E2D3-4F59-4F1A-A404-E801A003BB2E}" type="datetimeFigureOut">
              <a:rPr lang="fr-FR" smtClean="0"/>
              <a:t>18/03/2022</a:t>
            </a:fld>
            <a:endParaRPr lang="fr-FR"/>
          </a:p>
        </p:txBody>
      </p:sp>
      <p:sp>
        <p:nvSpPr>
          <p:cNvPr id="3" name="Espace réservé du pied de page 2">
            <a:extLst>
              <a:ext uri="{FF2B5EF4-FFF2-40B4-BE49-F238E27FC236}">
                <a16:creationId xmlns:a16="http://schemas.microsoft.com/office/drawing/2014/main" id="{12545C20-B21F-4414-88AA-F21A1E18A01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F77549E-E3A3-4A0F-83CA-A9271F70B3C0}"/>
              </a:ext>
            </a:extLst>
          </p:cNvPr>
          <p:cNvSpPr>
            <a:spLocks noGrp="1"/>
          </p:cNvSpPr>
          <p:nvPr>
            <p:ph type="sldNum" sz="quarter" idx="12"/>
          </p:nvPr>
        </p:nvSpPr>
        <p:spPr/>
        <p:txBody>
          <a:bodyPr/>
          <a:lstStyle/>
          <a:p>
            <a:fld id="{E27D7C8C-CD9D-4AF9-862D-197B6DB8E3D1}" type="slidenum">
              <a:rPr lang="fr-FR" smtClean="0"/>
              <a:t>‹N°›</a:t>
            </a:fld>
            <a:endParaRPr lang="fr-FR"/>
          </a:p>
        </p:txBody>
      </p:sp>
    </p:spTree>
    <p:extLst>
      <p:ext uri="{BB962C8B-B14F-4D97-AF65-F5344CB8AC3E}">
        <p14:creationId xmlns:p14="http://schemas.microsoft.com/office/powerpoint/2010/main" val="2926073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3064C6-CD33-4B94-B124-AFAC9F23226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3034B00-118F-4303-A593-BD3F8FC24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876F17C-6F13-4AC9-A8D9-D6933D301F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0332F9C-2986-4EB8-A0FC-7CAA17EC8DCA}"/>
              </a:ext>
            </a:extLst>
          </p:cNvPr>
          <p:cNvSpPr>
            <a:spLocks noGrp="1"/>
          </p:cNvSpPr>
          <p:nvPr>
            <p:ph type="dt" sz="half" idx="10"/>
          </p:nvPr>
        </p:nvSpPr>
        <p:spPr/>
        <p:txBody>
          <a:bodyPr/>
          <a:lstStyle/>
          <a:p>
            <a:fld id="{7926E2D3-4F59-4F1A-A404-E801A003BB2E}" type="datetimeFigureOut">
              <a:rPr lang="fr-FR" smtClean="0"/>
              <a:t>18/03/2022</a:t>
            </a:fld>
            <a:endParaRPr lang="fr-FR"/>
          </a:p>
        </p:txBody>
      </p:sp>
      <p:sp>
        <p:nvSpPr>
          <p:cNvPr id="6" name="Espace réservé du pied de page 5">
            <a:extLst>
              <a:ext uri="{FF2B5EF4-FFF2-40B4-BE49-F238E27FC236}">
                <a16:creationId xmlns:a16="http://schemas.microsoft.com/office/drawing/2014/main" id="{AD475878-3273-4CFB-8CF7-7E04EB9EE5D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AE2DF11-394E-4D5A-8852-268DFFFE1CC7}"/>
              </a:ext>
            </a:extLst>
          </p:cNvPr>
          <p:cNvSpPr>
            <a:spLocks noGrp="1"/>
          </p:cNvSpPr>
          <p:nvPr>
            <p:ph type="sldNum" sz="quarter" idx="12"/>
          </p:nvPr>
        </p:nvSpPr>
        <p:spPr/>
        <p:txBody>
          <a:bodyPr/>
          <a:lstStyle/>
          <a:p>
            <a:fld id="{E27D7C8C-CD9D-4AF9-862D-197B6DB8E3D1}" type="slidenum">
              <a:rPr lang="fr-FR" smtClean="0"/>
              <a:t>‹N°›</a:t>
            </a:fld>
            <a:endParaRPr lang="fr-FR"/>
          </a:p>
        </p:txBody>
      </p:sp>
    </p:spTree>
    <p:extLst>
      <p:ext uri="{BB962C8B-B14F-4D97-AF65-F5344CB8AC3E}">
        <p14:creationId xmlns:p14="http://schemas.microsoft.com/office/powerpoint/2010/main" val="111506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331627-3085-4087-87B7-6499B1F6420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D7BF9AC-1FDA-4F4C-B0FF-0A76D948D9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E2A8931-622E-4F0B-908B-2AF1C2BBF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8A07B6E-7A0F-479B-84B5-219F8870F285}"/>
              </a:ext>
            </a:extLst>
          </p:cNvPr>
          <p:cNvSpPr>
            <a:spLocks noGrp="1"/>
          </p:cNvSpPr>
          <p:nvPr>
            <p:ph type="dt" sz="half" idx="10"/>
          </p:nvPr>
        </p:nvSpPr>
        <p:spPr/>
        <p:txBody>
          <a:bodyPr/>
          <a:lstStyle/>
          <a:p>
            <a:fld id="{7926E2D3-4F59-4F1A-A404-E801A003BB2E}" type="datetimeFigureOut">
              <a:rPr lang="fr-FR" smtClean="0"/>
              <a:t>18/03/2022</a:t>
            </a:fld>
            <a:endParaRPr lang="fr-FR"/>
          </a:p>
        </p:txBody>
      </p:sp>
      <p:sp>
        <p:nvSpPr>
          <p:cNvPr id="6" name="Espace réservé du pied de page 5">
            <a:extLst>
              <a:ext uri="{FF2B5EF4-FFF2-40B4-BE49-F238E27FC236}">
                <a16:creationId xmlns:a16="http://schemas.microsoft.com/office/drawing/2014/main" id="{8CBD6A49-CE1E-4207-901B-AB5F9B96DAB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8954361-C0BC-4882-A170-6D8E2EAE7809}"/>
              </a:ext>
            </a:extLst>
          </p:cNvPr>
          <p:cNvSpPr>
            <a:spLocks noGrp="1"/>
          </p:cNvSpPr>
          <p:nvPr>
            <p:ph type="sldNum" sz="quarter" idx="12"/>
          </p:nvPr>
        </p:nvSpPr>
        <p:spPr/>
        <p:txBody>
          <a:bodyPr/>
          <a:lstStyle/>
          <a:p>
            <a:fld id="{E27D7C8C-CD9D-4AF9-862D-197B6DB8E3D1}" type="slidenum">
              <a:rPr lang="fr-FR" smtClean="0"/>
              <a:t>‹N°›</a:t>
            </a:fld>
            <a:endParaRPr lang="fr-FR"/>
          </a:p>
        </p:txBody>
      </p:sp>
    </p:spTree>
    <p:extLst>
      <p:ext uri="{BB962C8B-B14F-4D97-AF65-F5344CB8AC3E}">
        <p14:creationId xmlns:p14="http://schemas.microsoft.com/office/powerpoint/2010/main" val="1221058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834E868-4772-41FA-A3ED-22E9BBAA0B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D851008-F2E6-4277-BDED-BE2AC888A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F01FACB-296C-49D8-9319-4AB2AE7D34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26E2D3-4F59-4F1A-A404-E801A003BB2E}" type="datetimeFigureOut">
              <a:rPr lang="fr-FR" smtClean="0"/>
              <a:t>18/03/2022</a:t>
            </a:fld>
            <a:endParaRPr lang="fr-FR"/>
          </a:p>
        </p:txBody>
      </p:sp>
      <p:sp>
        <p:nvSpPr>
          <p:cNvPr id="5" name="Espace réservé du pied de page 4">
            <a:extLst>
              <a:ext uri="{FF2B5EF4-FFF2-40B4-BE49-F238E27FC236}">
                <a16:creationId xmlns:a16="http://schemas.microsoft.com/office/drawing/2014/main" id="{CA3FECE1-07D7-4FFB-8F1D-58AA55D8A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C9634EA-411F-4EB8-A7BA-5A6A8858CB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7D7C8C-CD9D-4AF9-862D-197B6DB8E3D1}" type="slidenum">
              <a:rPr lang="fr-FR" smtClean="0"/>
              <a:t>‹N°›</a:t>
            </a:fld>
            <a:endParaRPr lang="fr-FR"/>
          </a:p>
        </p:txBody>
      </p:sp>
    </p:spTree>
    <p:extLst>
      <p:ext uri="{BB962C8B-B14F-4D97-AF65-F5344CB8AC3E}">
        <p14:creationId xmlns:p14="http://schemas.microsoft.com/office/powerpoint/2010/main" val="1305030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4.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gif"/><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hyperlink" Target="https://www.pauchetsports.com/boutique-fc-lyon"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AE2140A-A1C0-43E3-9039-6A69CCA6B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5057" y="100577"/>
            <a:ext cx="2621884" cy="2621884"/>
          </a:xfrm>
          <a:prstGeom prst="rect">
            <a:avLst/>
          </a:prstGeom>
        </p:spPr>
      </p:pic>
      <p:sp>
        <p:nvSpPr>
          <p:cNvPr id="6" name="ZoneTexte 5">
            <a:extLst>
              <a:ext uri="{FF2B5EF4-FFF2-40B4-BE49-F238E27FC236}">
                <a16:creationId xmlns:a16="http://schemas.microsoft.com/office/drawing/2014/main" id="{B0124DAA-5467-49C0-BA8A-8E2AACEA71BF}"/>
              </a:ext>
            </a:extLst>
          </p:cNvPr>
          <p:cNvSpPr txBox="1"/>
          <p:nvPr/>
        </p:nvSpPr>
        <p:spPr>
          <a:xfrm>
            <a:off x="3484733" y="2890391"/>
            <a:ext cx="5222531" cy="1077218"/>
          </a:xfrm>
          <a:prstGeom prst="rect">
            <a:avLst/>
          </a:prstGeom>
          <a:noFill/>
        </p:spPr>
        <p:txBody>
          <a:bodyPr wrap="square" rtlCol="0">
            <a:spAutoFit/>
          </a:bodyPr>
          <a:lstStyle/>
          <a:p>
            <a:pPr algn="ctr"/>
            <a:r>
              <a:rPr lang="fr-FR" sz="3200" dirty="0">
                <a:solidFill>
                  <a:srgbClr val="24214E"/>
                </a:solidFill>
                <a:latin typeface="Source Sans Pro Black" panose="020B0803030403020204" pitchFamily="34" charset="0"/>
                <a:ea typeface="Source Sans Pro Black" panose="020B0803030403020204" pitchFamily="34" charset="0"/>
              </a:rPr>
              <a:t>Tournée européenne jeunes</a:t>
            </a:r>
          </a:p>
        </p:txBody>
      </p:sp>
      <p:sp>
        <p:nvSpPr>
          <p:cNvPr id="8" name="ZoneTexte 7">
            <a:extLst>
              <a:ext uri="{FF2B5EF4-FFF2-40B4-BE49-F238E27FC236}">
                <a16:creationId xmlns:a16="http://schemas.microsoft.com/office/drawing/2014/main" id="{A370CFD2-F6C1-4D3A-B972-AC38E5800222}"/>
              </a:ext>
            </a:extLst>
          </p:cNvPr>
          <p:cNvSpPr txBox="1"/>
          <p:nvPr/>
        </p:nvSpPr>
        <p:spPr>
          <a:xfrm>
            <a:off x="3819561" y="4396354"/>
            <a:ext cx="4552877" cy="1938992"/>
          </a:xfrm>
          <a:prstGeom prst="rect">
            <a:avLst/>
          </a:prstGeom>
          <a:noFill/>
        </p:spPr>
        <p:txBody>
          <a:bodyPr wrap="square" rtlCol="0">
            <a:spAutoFit/>
          </a:bodyPr>
          <a:lstStyle/>
          <a:p>
            <a:pPr algn="ctr"/>
            <a:r>
              <a:rPr lang="fr-FR" sz="2400" dirty="0">
                <a:solidFill>
                  <a:srgbClr val="24214E"/>
                </a:solidFill>
                <a:latin typeface="Source Sans Pro Black" panose="020B0803030403020204" pitchFamily="34" charset="0"/>
                <a:ea typeface="Source Sans Pro Black" panose="020B0803030403020204" pitchFamily="34" charset="0"/>
              </a:rPr>
              <a:t>Printemps 2022</a:t>
            </a:r>
          </a:p>
          <a:p>
            <a:pPr algn="ctr"/>
            <a:r>
              <a:rPr lang="fr-FR" sz="2400" i="1" dirty="0">
                <a:solidFill>
                  <a:srgbClr val="24214E"/>
                </a:solidFill>
                <a:latin typeface="Source Sans Pro Black" panose="020B0803030403020204" pitchFamily="34" charset="0"/>
                <a:ea typeface="Source Sans Pro Black" panose="020B0803030403020204" pitchFamily="34" charset="0"/>
              </a:rPr>
              <a:t>Challenge Verrier U14 </a:t>
            </a:r>
          </a:p>
          <a:p>
            <a:pPr algn="ctr"/>
            <a:r>
              <a:rPr lang="fr-FR" sz="2400" i="1" dirty="0">
                <a:solidFill>
                  <a:srgbClr val="24214E"/>
                </a:solidFill>
                <a:latin typeface="Source Sans Pro Black" panose="020B0803030403020204" pitchFamily="34" charset="0"/>
                <a:ea typeface="Source Sans Pro Black" panose="020B0803030403020204" pitchFamily="34" charset="0"/>
              </a:rPr>
              <a:t>Tournée Belgique U16-U14</a:t>
            </a:r>
          </a:p>
          <a:p>
            <a:pPr algn="ctr"/>
            <a:r>
              <a:rPr lang="fr-FR" sz="2400" i="1" dirty="0">
                <a:solidFill>
                  <a:srgbClr val="24214E"/>
                </a:solidFill>
                <a:latin typeface="Source Sans Pro Black" panose="020B0803030403020204" pitchFamily="34" charset="0"/>
                <a:ea typeface="Source Sans Pro Black" panose="020B0803030403020204" pitchFamily="34" charset="0"/>
              </a:rPr>
              <a:t>Tournée Italie U12-U10</a:t>
            </a:r>
          </a:p>
          <a:p>
            <a:pPr algn="ctr"/>
            <a:r>
              <a:rPr lang="fr-FR" sz="2400" i="1" dirty="0">
                <a:solidFill>
                  <a:srgbClr val="24214E"/>
                </a:solidFill>
                <a:latin typeface="Source Sans Pro Black" panose="020B0803030403020204" pitchFamily="34" charset="0"/>
                <a:ea typeface="Source Sans Pro Black" panose="020B0803030403020204" pitchFamily="34" charset="0"/>
              </a:rPr>
              <a:t>Challenge Viala U10</a:t>
            </a:r>
            <a:endParaRPr lang="fr-FR" i="1" dirty="0">
              <a:solidFill>
                <a:srgbClr val="24214E"/>
              </a:solidFill>
              <a:latin typeface="Source Sans Pro Black" panose="020B0803030403020204" pitchFamily="34" charset="0"/>
              <a:ea typeface="Source Sans Pro Black" panose="020B0803030403020204" pitchFamily="34" charset="0"/>
            </a:endParaRPr>
          </a:p>
        </p:txBody>
      </p:sp>
    </p:spTree>
    <p:extLst>
      <p:ext uri="{BB962C8B-B14F-4D97-AF65-F5344CB8AC3E}">
        <p14:creationId xmlns:p14="http://schemas.microsoft.com/office/powerpoint/2010/main" val="784624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AE2140A-A1C0-43E3-9039-6A69CCA6B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3557" y="525422"/>
            <a:ext cx="1364886" cy="1364886"/>
          </a:xfrm>
          <a:prstGeom prst="rect">
            <a:avLst/>
          </a:prstGeom>
        </p:spPr>
      </p:pic>
      <p:sp>
        <p:nvSpPr>
          <p:cNvPr id="6" name="ZoneTexte 5">
            <a:extLst>
              <a:ext uri="{FF2B5EF4-FFF2-40B4-BE49-F238E27FC236}">
                <a16:creationId xmlns:a16="http://schemas.microsoft.com/office/drawing/2014/main" id="{B0124DAA-5467-49C0-BA8A-8E2AACEA71BF}"/>
              </a:ext>
            </a:extLst>
          </p:cNvPr>
          <p:cNvSpPr txBox="1"/>
          <p:nvPr/>
        </p:nvSpPr>
        <p:spPr>
          <a:xfrm>
            <a:off x="3484733" y="2919681"/>
            <a:ext cx="522253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24214E"/>
                </a:solidFill>
                <a:effectLst/>
                <a:uLnTx/>
                <a:uFillTx/>
                <a:latin typeface="Source Sans Pro Black" panose="020B0803030403020204" pitchFamily="34" charset="0"/>
                <a:ea typeface="Source Sans Pro Black" panose="020B0803030403020204" pitchFamily="34" charset="0"/>
                <a:cs typeface="+mn-cs"/>
              </a:rPr>
              <a:t>Financement de la tournée</a:t>
            </a:r>
            <a:r>
              <a:rPr lang="fr-FR" sz="3200" dirty="0">
                <a:solidFill>
                  <a:srgbClr val="24214E"/>
                </a:solidFill>
                <a:latin typeface="Source Sans Pro Black" panose="020B0803030403020204" pitchFamily="34" charset="0"/>
                <a:ea typeface="Source Sans Pro Black" panose="020B0803030403020204" pitchFamily="34" charset="0"/>
              </a:rPr>
              <a:t> européenne jeune</a:t>
            </a:r>
            <a:endParaRPr kumimoji="0" lang="fr-FR" sz="3200" b="0" i="0" u="none" strike="noStrike" kern="1200" cap="none" spc="0" normalizeH="0" baseline="0" noProof="0" dirty="0">
              <a:ln>
                <a:noFill/>
              </a:ln>
              <a:solidFill>
                <a:srgbClr val="24214E"/>
              </a:solidFill>
              <a:effectLst/>
              <a:uLnTx/>
              <a:uFillTx/>
              <a:latin typeface="Source Sans Pro Black" panose="020B0803030403020204" pitchFamily="34" charset="0"/>
              <a:ea typeface="Source Sans Pro Black" panose="020B0803030403020204" pitchFamily="34" charset="0"/>
              <a:cs typeface="+mn-cs"/>
            </a:endParaRPr>
          </a:p>
        </p:txBody>
      </p:sp>
      <p:sp>
        <p:nvSpPr>
          <p:cNvPr id="5" name="ZoneTexte 4">
            <a:extLst>
              <a:ext uri="{FF2B5EF4-FFF2-40B4-BE49-F238E27FC236}">
                <a16:creationId xmlns:a16="http://schemas.microsoft.com/office/drawing/2014/main" id="{C9A069B8-A4DF-4BD8-9574-4FDB0913DCCD}"/>
              </a:ext>
            </a:extLst>
          </p:cNvPr>
          <p:cNvSpPr txBox="1"/>
          <p:nvPr/>
        </p:nvSpPr>
        <p:spPr>
          <a:xfrm>
            <a:off x="3819561" y="4396354"/>
            <a:ext cx="4552877" cy="1938992"/>
          </a:xfrm>
          <a:prstGeom prst="rect">
            <a:avLst/>
          </a:prstGeom>
          <a:noFill/>
        </p:spPr>
        <p:txBody>
          <a:bodyPr wrap="square" rtlCol="0">
            <a:spAutoFit/>
          </a:bodyPr>
          <a:lstStyle/>
          <a:p>
            <a:pPr algn="ctr"/>
            <a:r>
              <a:rPr lang="fr-FR" sz="2400" dirty="0">
                <a:solidFill>
                  <a:srgbClr val="24214E"/>
                </a:solidFill>
                <a:latin typeface="Source Sans Pro Black" panose="020B0803030403020204" pitchFamily="34" charset="0"/>
                <a:ea typeface="Source Sans Pro Black" panose="020B0803030403020204" pitchFamily="34" charset="0"/>
              </a:rPr>
              <a:t>Printemps 2022</a:t>
            </a:r>
          </a:p>
          <a:p>
            <a:pPr algn="ctr"/>
            <a:r>
              <a:rPr lang="fr-FR" sz="2400" i="1" dirty="0">
                <a:solidFill>
                  <a:srgbClr val="24214E"/>
                </a:solidFill>
                <a:latin typeface="Source Sans Pro Black" panose="020B0803030403020204" pitchFamily="34" charset="0"/>
                <a:ea typeface="Source Sans Pro Black" panose="020B0803030403020204" pitchFamily="34" charset="0"/>
              </a:rPr>
              <a:t>Challenge Verrier U14 </a:t>
            </a:r>
          </a:p>
          <a:p>
            <a:pPr algn="ctr"/>
            <a:r>
              <a:rPr lang="fr-FR" sz="2400" i="1" dirty="0">
                <a:solidFill>
                  <a:srgbClr val="24214E"/>
                </a:solidFill>
                <a:latin typeface="Source Sans Pro Black" panose="020B0803030403020204" pitchFamily="34" charset="0"/>
                <a:ea typeface="Source Sans Pro Black" panose="020B0803030403020204" pitchFamily="34" charset="0"/>
              </a:rPr>
              <a:t>Tournée Belgique U16-U14</a:t>
            </a:r>
          </a:p>
          <a:p>
            <a:pPr algn="ctr"/>
            <a:r>
              <a:rPr lang="fr-FR" sz="2400" i="1" dirty="0">
                <a:solidFill>
                  <a:srgbClr val="24214E"/>
                </a:solidFill>
                <a:latin typeface="Source Sans Pro Black" panose="020B0803030403020204" pitchFamily="34" charset="0"/>
                <a:ea typeface="Source Sans Pro Black" panose="020B0803030403020204" pitchFamily="34" charset="0"/>
              </a:rPr>
              <a:t>Tournée Italie U12-U10</a:t>
            </a:r>
          </a:p>
          <a:p>
            <a:pPr algn="ctr"/>
            <a:r>
              <a:rPr lang="fr-FR" sz="2400" i="1" dirty="0">
                <a:solidFill>
                  <a:srgbClr val="24214E"/>
                </a:solidFill>
                <a:latin typeface="Source Sans Pro Black" panose="020B0803030403020204" pitchFamily="34" charset="0"/>
                <a:ea typeface="Source Sans Pro Black" panose="020B0803030403020204" pitchFamily="34" charset="0"/>
              </a:rPr>
              <a:t>Challenge Viala U10</a:t>
            </a:r>
            <a:endParaRPr lang="fr-FR" i="1" dirty="0">
              <a:solidFill>
                <a:srgbClr val="24214E"/>
              </a:solidFill>
              <a:latin typeface="Source Sans Pro Black" panose="020B0803030403020204" pitchFamily="34" charset="0"/>
              <a:ea typeface="Source Sans Pro Black" panose="020B0803030403020204" pitchFamily="34" charset="0"/>
            </a:endParaRPr>
          </a:p>
        </p:txBody>
      </p:sp>
    </p:spTree>
    <p:extLst>
      <p:ext uri="{BB962C8B-B14F-4D97-AF65-F5344CB8AC3E}">
        <p14:creationId xmlns:p14="http://schemas.microsoft.com/office/powerpoint/2010/main" val="1989356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E076490C-A7A0-448D-B8A4-77A738BDACA0}"/>
              </a:ext>
            </a:extLst>
          </p:cNvPr>
          <p:cNvGrpSpPr/>
          <p:nvPr/>
        </p:nvGrpSpPr>
        <p:grpSpPr>
          <a:xfrm>
            <a:off x="4962418" y="1253447"/>
            <a:ext cx="4839128" cy="1890446"/>
            <a:chOff x="4962418" y="1253447"/>
            <a:chExt cx="4839128" cy="1890446"/>
          </a:xfrm>
        </p:grpSpPr>
        <p:sp>
          <p:nvSpPr>
            <p:cNvPr id="3" name="Rectangle 2">
              <a:extLst>
                <a:ext uri="{FF2B5EF4-FFF2-40B4-BE49-F238E27FC236}">
                  <a16:creationId xmlns:a16="http://schemas.microsoft.com/office/drawing/2014/main" id="{0B8D6490-0677-476C-8026-25EF51EB4C9F}"/>
                </a:ext>
              </a:extLst>
            </p:cNvPr>
            <p:cNvSpPr/>
            <p:nvPr/>
          </p:nvSpPr>
          <p:spPr>
            <a:xfrm>
              <a:off x="4962418" y="1253447"/>
              <a:ext cx="4839128" cy="1890446"/>
            </a:xfrm>
            <a:prstGeom prst="rect">
              <a:avLst/>
            </a:prstGeom>
            <a:solidFill>
              <a:schemeClr val="bg1"/>
            </a:solidFill>
            <a:ln w="28575">
              <a:solidFill>
                <a:srgbClr val="170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1" name="ZoneTexte 10">
              <a:extLst>
                <a:ext uri="{FF2B5EF4-FFF2-40B4-BE49-F238E27FC236}">
                  <a16:creationId xmlns:a16="http://schemas.microsoft.com/office/drawing/2014/main" id="{C0C4E96D-2DB3-445B-AAAC-0EE77C92EE3C}"/>
                </a:ext>
              </a:extLst>
            </p:cNvPr>
            <p:cNvSpPr txBox="1"/>
            <p:nvPr/>
          </p:nvSpPr>
          <p:spPr>
            <a:xfrm>
              <a:off x="5808407" y="1464938"/>
              <a:ext cx="3924728" cy="1477328"/>
            </a:xfrm>
            <a:prstGeom prst="rect">
              <a:avLst/>
            </a:prstGeom>
            <a:noFill/>
          </p:spPr>
          <p:txBody>
            <a:bodyPr wrap="square" rtlCol="0">
              <a:spAutoFit/>
            </a:bodyPr>
            <a:lstStyle/>
            <a:p>
              <a:pPr algn="ctr"/>
              <a:r>
                <a:rPr lang="fr-FR" dirty="0">
                  <a:solidFill>
                    <a:srgbClr val="170182"/>
                  </a:solidFill>
                  <a:latin typeface="Source Sans Pro Black" panose="020B0803030403020204" pitchFamily="34" charset="0"/>
                  <a:ea typeface="Source Sans Pro Black" panose="020B0803030403020204" pitchFamily="34" charset="0"/>
                </a:rPr>
                <a:t>85 enfants</a:t>
              </a:r>
            </a:p>
            <a:p>
              <a:pPr algn="ctr"/>
              <a:r>
                <a:rPr lang="fr-FR" dirty="0">
                  <a:solidFill>
                    <a:srgbClr val="170182"/>
                  </a:solidFill>
                  <a:latin typeface="Source Sans Pro Black" panose="020B0803030403020204" pitchFamily="34" charset="0"/>
                  <a:ea typeface="Source Sans Pro Black" panose="020B0803030403020204" pitchFamily="34" charset="0"/>
                </a:rPr>
                <a:t>+</a:t>
              </a:r>
            </a:p>
            <a:p>
              <a:pPr algn="ctr"/>
              <a:r>
                <a:rPr lang="fr-FR" dirty="0">
                  <a:solidFill>
                    <a:srgbClr val="170182"/>
                  </a:solidFill>
                  <a:latin typeface="Source Sans Pro Black" panose="020B0803030403020204" pitchFamily="34" charset="0"/>
                  <a:ea typeface="Source Sans Pro Black" panose="020B0803030403020204" pitchFamily="34" charset="0"/>
                </a:rPr>
                <a:t>25 accompagnements </a:t>
              </a:r>
              <a:br>
                <a:rPr lang="fr-FR" dirty="0">
                  <a:solidFill>
                    <a:srgbClr val="170182"/>
                  </a:solidFill>
                  <a:latin typeface="Source Sans Pro Black" panose="020B0803030403020204" pitchFamily="34" charset="0"/>
                  <a:ea typeface="Source Sans Pro Black" panose="020B0803030403020204" pitchFamily="34" charset="0"/>
                </a:rPr>
              </a:br>
              <a:r>
                <a:rPr lang="fr-FR" i="1" dirty="0">
                  <a:solidFill>
                    <a:srgbClr val="170182"/>
                  </a:solidFill>
                  <a:latin typeface="Source Sans Pro Light" panose="020B0403030403020204" pitchFamily="34" charset="0"/>
                  <a:ea typeface="Source Sans Pro Light" panose="020B0403030403020204" pitchFamily="34" charset="0"/>
                </a:rPr>
                <a:t>(entraîneurs, managers, arbitres, </a:t>
              </a:r>
              <a:br>
                <a:rPr lang="fr-FR" i="1" dirty="0">
                  <a:solidFill>
                    <a:srgbClr val="170182"/>
                  </a:solidFill>
                  <a:latin typeface="Source Sans Pro Light" panose="020B0403030403020204" pitchFamily="34" charset="0"/>
                  <a:ea typeface="Source Sans Pro Light" panose="020B0403030403020204" pitchFamily="34" charset="0"/>
                </a:rPr>
              </a:br>
              <a:r>
                <a:rPr lang="fr-FR" i="1" dirty="0">
                  <a:solidFill>
                    <a:srgbClr val="170182"/>
                  </a:solidFill>
                  <a:latin typeface="Source Sans Pro Light" panose="020B0403030403020204" pitchFamily="34" charset="0"/>
                  <a:ea typeface="Source Sans Pro Light" panose="020B0403030403020204" pitchFamily="34" charset="0"/>
                </a:rPr>
                <a:t>parents chauffeurs)</a:t>
              </a:r>
            </a:p>
          </p:txBody>
        </p:sp>
      </p:grpSp>
      <p:sp>
        <p:nvSpPr>
          <p:cNvPr id="10" name="Rectangle 9">
            <a:extLst>
              <a:ext uri="{FF2B5EF4-FFF2-40B4-BE49-F238E27FC236}">
                <a16:creationId xmlns:a16="http://schemas.microsoft.com/office/drawing/2014/main" id="{AA937B2D-EDBB-4552-B129-1B1577AB852F}"/>
              </a:ext>
            </a:extLst>
          </p:cNvPr>
          <p:cNvSpPr/>
          <p:nvPr/>
        </p:nvSpPr>
        <p:spPr>
          <a:xfrm>
            <a:off x="-51370" y="6112108"/>
            <a:ext cx="12243370" cy="745892"/>
          </a:xfrm>
          <a:prstGeom prst="rect">
            <a:avLst/>
          </a:prstGeom>
          <a:solidFill>
            <a:srgbClr val="1701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E496CF07-BF53-4440-9B71-58182D6BB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47" y="6112107"/>
            <a:ext cx="737540" cy="737540"/>
          </a:xfrm>
          <a:prstGeom prst="rect">
            <a:avLst/>
          </a:prstGeom>
        </p:spPr>
      </p:pic>
      <p:grpSp>
        <p:nvGrpSpPr>
          <p:cNvPr id="4" name="Groupe 3">
            <a:extLst>
              <a:ext uri="{FF2B5EF4-FFF2-40B4-BE49-F238E27FC236}">
                <a16:creationId xmlns:a16="http://schemas.microsoft.com/office/drawing/2014/main" id="{D18AC5A4-B839-457B-9531-D26CC09D8A89}"/>
              </a:ext>
            </a:extLst>
          </p:cNvPr>
          <p:cNvGrpSpPr/>
          <p:nvPr/>
        </p:nvGrpSpPr>
        <p:grpSpPr>
          <a:xfrm>
            <a:off x="2126751" y="1235352"/>
            <a:ext cx="3991510" cy="1925116"/>
            <a:chOff x="2126751" y="1235352"/>
            <a:chExt cx="3991510" cy="1925116"/>
          </a:xfrm>
        </p:grpSpPr>
        <p:sp>
          <p:nvSpPr>
            <p:cNvPr id="2" name="Flèche : pentagone 1">
              <a:extLst>
                <a:ext uri="{FF2B5EF4-FFF2-40B4-BE49-F238E27FC236}">
                  <a16:creationId xmlns:a16="http://schemas.microsoft.com/office/drawing/2014/main" id="{56111404-779A-4850-93A8-F40E36063703}"/>
                </a:ext>
              </a:extLst>
            </p:cNvPr>
            <p:cNvSpPr/>
            <p:nvPr/>
          </p:nvSpPr>
          <p:spPr>
            <a:xfrm>
              <a:off x="2126751" y="1235352"/>
              <a:ext cx="3991510" cy="1925116"/>
            </a:xfrm>
            <a:prstGeom prst="homePlate">
              <a:avLst/>
            </a:prstGeom>
            <a:solidFill>
              <a:srgbClr val="170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16" name="ZoneTexte 15">
              <a:extLst>
                <a:ext uri="{FF2B5EF4-FFF2-40B4-BE49-F238E27FC236}">
                  <a16:creationId xmlns:a16="http://schemas.microsoft.com/office/drawing/2014/main" id="{681B6247-5A6A-4CC5-881D-CD36AEBEFEA2}"/>
                </a:ext>
              </a:extLst>
            </p:cNvPr>
            <p:cNvSpPr txBox="1"/>
            <p:nvPr/>
          </p:nvSpPr>
          <p:spPr>
            <a:xfrm>
              <a:off x="2243893" y="1311050"/>
              <a:ext cx="3278467" cy="1754326"/>
            </a:xfrm>
            <a:prstGeom prst="rect">
              <a:avLst/>
            </a:prstGeom>
            <a:noFill/>
          </p:spPr>
          <p:txBody>
            <a:bodyPr wrap="square" rtlCol="0">
              <a:spAutoFit/>
            </a:bodyPr>
            <a:lstStyle/>
            <a:p>
              <a:r>
                <a:rPr lang="fr-FR" dirty="0">
                  <a:solidFill>
                    <a:schemeClr val="bg1"/>
                  </a:solidFill>
                  <a:latin typeface="Source Sans Pro Black" panose="020B0803030403020204" pitchFamily="34" charset="0"/>
                  <a:ea typeface="Source Sans Pro Black" panose="020B0803030403020204" pitchFamily="34" charset="0"/>
                </a:rPr>
                <a:t>5 équipes concernées :</a:t>
              </a:r>
            </a:p>
            <a:p>
              <a:r>
                <a:rPr lang="fr-FR" dirty="0">
                  <a:solidFill>
                    <a:schemeClr val="bg1"/>
                  </a:solidFill>
                  <a:latin typeface="Source Sans Pro" panose="020B0503030403020204" pitchFamily="34" charset="0"/>
                  <a:ea typeface="Source Sans Pro" panose="020B0503030403020204" pitchFamily="34" charset="0"/>
                </a:rPr>
                <a:t>U16 Garçons</a:t>
              </a:r>
            </a:p>
            <a:p>
              <a:r>
                <a:rPr lang="fr-FR" dirty="0">
                  <a:solidFill>
                    <a:schemeClr val="bg1"/>
                  </a:solidFill>
                  <a:latin typeface="Source Sans Pro" panose="020B0503030403020204" pitchFamily="34" charset="0"/>
                  <a:ea typeface="Source Sans Pro" panose="020B0503030403020204" pitchFamily="34" charset="0"/>
                </a:rPr>
                <a:t>U16 Filles</a:t>
              </a:r>
            </a:p>
            <a:p>
              <a:r>
                <a:rPr lang="fr-FR" dirty="0">
                  <a:solidFill>
                    <a:schemeClr val="bg1"/>
                  </a:solidFill>
                  <a:latin typeface="Source Sans Pro" panose="020B0503030403020204" pitchFamily="34" charset="0"/>
                  <a:ea typeface="Source Sans Pro" panose="020B0503030403020204" pitchFamily="34" charset="0"/>
                </a:rPr>
                <a:t>U14 Garçons</a:t>
              </a:r>
            </a:p>
            <a:p>
              <a:r>
                <a:rPr lang="fr-FR" dirty="0">
                  <a:solidFill>
                    <a:schemeClr val="bg1"/>
                  </a:solidFill>
                  <a:latin typeface="Source Sans Pro" panose="020B0503030403020204" pitchFamily="34" charset="0"/>
                  <a:ea typeface="Source Sans Pro" panose="020B0503030403020204" pitchFamily="34" charset="0"/>
                </a:rPr>
                <a:t>U12 Garçons</a:t>
              </a:r>
            </a:p>
            <a:p>
              <a:r>
                <a:rPr lang="fr-FR" dirty="0">
                  <a:solidFill>
                    <a:schemeClr val="bg1"/>
                  </a:solidFill>
                  <a:latin typeface="Source Sans Pro" panose="020B0503030403020204" pitchFamily="34" charset="0"/>
                  <a:ea typeface="Source Sans Pro" panose="020B0503030403020204" pitchFamily="34" charset="0"/>
                </a:rPr>
                <a:t>U10 Garçons</a:t>
              </a:r>
            </a:p>
          </p:txBody>
        </p:sp>
      </p:grpSp>
      <p:sp>
        <p:nvSpPr>
          <p:cNvPr id="17" name="ZoneTexte 16">
            <a:extLst>
              <a:ext uri="{FF2B5EF4-FFF2-40B4-BE49-F238E27FC236}">
                <a16:creationId xmlns:a16="http://schemas.microsoft.com/office/drawing/2014/main" id="{F68A7A9A-FA32-4022-92D6-9512C932911D}"/>
              </a:ext>
            </a:extLst>
          </p:cNvPr>
          <p:cNvSpPr txBox="1"/>
          <p:nvPr/>
        </p:nvSpPr>
        <p:spPr>
          <a:xfrm>
            <a:off x="154113" y="6280822"/>
            <a:ext cx="3776442" cy="400110"/>
          </a:xfrm>
          <a:prstGeom prst="rect">
            <a:avLst/>
          </a:prstGeom>
          <a:noFill/>
        </p:spPr>
        <p:txBody>
          <a:bodyPr wrap="square" rtlCol="0">
            <a:spAutoFit/>
          </a:bodyPr>
          <a:lstStyle/>
          <a:p>
            <a:pPr algn="ctr"/>
            <a:r>
              <a:rPr lang="fr-FR" sz="2000" dirty="0">
                <a:solidFill>
                  <a:schemeClr val="bg1"/>
                </a:solidFill>
                <a:latin typeface="Source Sans Pro Black" panose="020B0803030403020204" pitchFamily="34" charset="0"/>
                <a:ea typeface="Source Sans Pro Black" panose="020B0803030403020204" pitchFamily="34" charset="0"/>
              </a:rPr>
              <a:t>Tournée européenne jeunes</a:t>
            </a:r>
          </a:p>
        </p:txBody>
      </p:sp>
      <p:grpSp>
        <p:nvGrpSpPr>
          <p:cNvPr id="6" name="Groupe 5">
            <a:extLst>
              <a:ext uri="{FF2B5EF4-FFF2-40B4-BE49-F238E27FC236}">
                <a16:creationId xmlns:a16="http://schemas.microsoft.com/office/drawing/2014/main" id="{C58A85A7-5623-4AA9-B88C-AF3BD45EE80E}"/>
              </a:ext>
            </a:extLst>
          </p:cNvPr>
          <p:cNvGrpSpPr/>
          <p:nvPr/>
        </p:nvGrpSpPr>
        <p:grpSpPr>
          <a:xfrm>
            <a:off x="2126750" y="4961576"/>
            <a:ext cx="7674796" cy="400110"/>
            <a:chOff x="2126750" y="4961576"/>
            <a:chExt cx="7674796" cy="400110"/>
          </a:xfrm>
        </p:grpSpPr>
        <p:sp>
          <p:nvSpPr>
            <p:cNvPr id="19" name="ZoneTexte 18">
              <a:extLst>
                <a:ext uri="{FF2B5EF4-FFF2-40B4-BE49-F238E27FC236}">
                  <a16:creationId xmlns:a16="http://schemas.microsoft.com/office/drawing/2014/main" id="{2B54EC68-0466-44F4-82E3-FD95779A6736}"/>
                </a:ext>
              </a:extLst>
            </p:cNvPr>
            <p:cNvSpPr txBox="1"/>
            <p:nvPr/>
          </p:nvSpPr>
          <p:spPr>
            <a:xfrm>
              <a:off x="2126750" y="4961576"/>
              <a:ext cx="3969249" cy="400110"/>
            </a:xfrm>
            <a:prstGeom prst="rect">
              <a:avLst/>
            </a:prstGeom>
            <a:solidFill>
              <a:srgbClr val="170182"/>
            </a:solidFill>
          </p:spPr>
          <p:txBody>
            <a:bodyPr wrap="square" rtlCol="0">
              <a:spAutoFit/>
            </a:bodyPr>
            <a:lstStyle/>
            <a:p>
              <a:pPr algn="ctr"/>
              <a:r>
                <a:rPr lang="fr-FR" sz="2000" dirty="0">
                  <a:solidFill>
                    <a:schemeClr val="bg1"/>
                  </a:solidFill>
                  <a:latin typeface="Source Sans Pro Black" panose="020B0803030403020204" pitchFamily="34" charset="0"/>
                  <a:ea typeface="Source Sans Pro Black" panose="020B0803030403020204" pitchFamily="34" charset="0"/>
                </a:rPr>
                <a:t>Budget de la tournée : 25.000 €</a:t>
              </a:r>
              <a:endParaRPr lang="fr-FR" sz="2000" dirty="0">
                <a:solidFill>
                  <a:schemeClr val="bg1"/>
                </a:solidFill>
                <a:latin typeface="Source Sans Pro Light" panose="020B0403030403020204" pitchFamily="34" charset="0"/>
                <a:ea typeface="Source Sans Pro Light" panose="020B0403030403020204" pitchFamily="34" charset="0"/>
              </a:endParaRPr>
            </a:p>
          </p:txBody>
        </p:sp>
        <p:sp>
          <p:nvSpPr>
            <p:cNvPr id="20" name="ZoneTexte 19">
              <a:extLst>
                <a:ext uri="{FF2B5EF4-FFF2-40B4-BE49-F238E27FC236}">
                  <a16:creationId xmlns:a16="http://schemas.microsoft.com/office/drawing/2014/main" id="{545FD054-0887-4C94-9BF0-B2A0A8A1787F}"/>
                </a:ext>
              </a:extLst>
            </p:cNvPr>
            <p:cNvSpPr txBox="1"/>
            <p:nvPr/>
          </p:nvSpPr>
          <p:spPr>
            <a:xfrm>
              <a:off x="6095999" y="4970994"/>
              <a:ext cx="3705547" cy="369332"/>
            </a:xfrm>
            <a:prstGeom prst="rect">
              <a:avLst/>
            </a:prstGeom>
            <a:noFill/>
            <a:ln w="28575">
              <a:solidFill>
                <a:srgbClr val="170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solidFill>
                    <a:srgbClr val="170182"/>
                  </a:solidFill>
                </a:rPr>
                <a:t>Environ 300 € par enfants</a:t>
              </a:r>
            </a:p>
          </p:txBody>
        </p:sp>
      </p:grpSp>
      <p:sp>
        <p:nvSpPr>
          <p:cNvPr id="21" name="ZoneTexte 20">
            <a:extLst>
              <a:ext uri="{FF2B5EF4-FFF2-40B4-BE49-F238E27FC236}">
                <a16:creationId xmlns:a16="http://schemas.microsoft.com/office/drawing/2014/main" id="{333DDDEE-02F0-41DB-BC98-C49321B2EEFD}"/>
              </a:ext>
            </a:extLst>
          </p:cNvPr>
          <p:cNvSpPr txBox="1"/>
          <p:nvPr/>
        </p:nvSpPr>
        <p:spPr>
          <a:xfrm>
            <a:off x="1663550" y="232739"/>
            <a:ext cx="8864899" cy="461665"/>
          </a:xfrm>
          <a:prstGeom prst="rect">
            <a:avLst/>
          </a:prstGeom>
          <a:noFill/>
        </p:spPr>
        <p:txBody>
          <a:bodyPr wrap="square" rtlCol="0">
            <a:spAutoFit/>
          </a:bodyPr>
          <a:lstStyle/>
          <a:p>
            <a:pPr algn="ctr"/>
            <a:r>
              <a:rPr lang="fr-FR" sz="2400" dirty="0">
                <a:solidFill>
                  <a:srgbClr val="24214E"/>
                </a:solidFill>
                <a:latin typeface="Source Sans Pro Black" panose="020B0803030403020204" pitchFamily="34" charset="0"/>
                <a:ea typeface="Source Sans Pro Black" panose="020B0803030403020204" pitchFamily="34" charset="0"/>
              </a:rPr>
              <a:t>Budget</a:t>
            </a:r>
          </a:p>
        </p:txBody>
      </p:sp>
      <p:sp>
        <p:nvSpPr>
          <p:cNvPr id="22" name="ZoneTexte 21">
            <a:extLst>
              <a:ext uri="{FF2B5EF4-FFF2-40B4-BE49-F238E27FC236}">
                <a16:creationId xmlns:a16="http://schemas.microsoft.com/office/drawing/2014/main" id="{369A5FF0-0D44-4FB5-8A91-C8BC565D52DE}"/>
              </a:ext>
            </a:extLst>
          </p:cNvPr>
          <p:cNvSpPr txBox="1"/>
          <p:nvPr/>
        </p:nvSpPr>
        <p:spPr>
          <a:xfrm>
            <a:off x="2078497" y="4120178"/>
            <a:ext cx="7246088" cy="646331"/>
          </a:xfrm>
          <a:prstGeom prst="rect">
            <a:avLst/>
          </a:prstGeom>
          <a:noFill/>
        </p:spPr>
        <p:txBody>
          <a:bodyPr wrap="square" rtlCol="0">
            <a:spAutoFit/>
          </a:bodyPr>
          <a:lstStyle/>
          <a:p>
            <a:r>
              <a:rPr lang="fr-FR" dirty="0">
                <a:solidFill>
                  <a:srgbClr val="170182"/>
                </a:solidFill>
                <a:latin typeface="Source Sans Pro Black" panose="020B0803030403020204" pitchFamily="34" charset="0"/>
                <a:ea typeface="Source Sans Pro Black" panose="020B0803030403020204" pitchFamily="34" charset="0"/>
              </a:rPr>
              <a:t>C’est un voyage comme un autre !</a:t>
            </a:r>
          </a:p>
          <a:p>
            <a:r>
              <a:rPr lang="fr-FR" dirty="0">
                <a:solidFill>
                  <a:srgbClr val="170182"/>
                </a:solidFill>
                <a:latin typeface="Source Sans Pro" panose="020B0503030403020204" pitchFamily="34" charset="0"/>
                <a:ea typeface="Source Sans Pro" panose="020B0503030403020204" pitchFamily="34" charset="0"/>
              </a:rPr>
              <a:t>Hébergements, déplacements, inscriptions éventuelles, repas etc…</a:t>
            </a:r>
          </a:p>
        </p:txBody>
      </p:sp>
      <p:sp>
        <p:nvSpPr>
          <p:cNvPr id="8" name="ZoneTexte 7">
            <a:extLst>
              <a:ext uri="{FF2B5EF4-FFF2-40B4-BE49-F238E27FC236}">
                <a16:creationId xmlns:a16="http://schemas.microsoft.com/office/drawing/2014/main" id="{2061A365-B6FC-4E81-9039-B4EC49A70D24}"/>
              </a:ext>
            </a:extLst>
          </p:cNvPr>
          <p:cNvSpPr txBox="1"/>
          <p:nvPr/>
        </p:nvSpPr>
        <p:spPr>
          <a:xfrm>
            <a:off x="154113" y="1907523"/>
            <a:ext cx="1972637" cy="369332"/>
          </a:xfrm>
          <a:prstGeom prst="rect">
            <a:avLst/>
          </a:prstGeom>
          <a:noFill/>
        </p:spPr>
        <p:txBody>
          <a:bodyPr wrap="square" rtlCol="0">
            <a:spAutoFit/>
          </a:bodyPr>
          <a:lstStyle/>
          <a:p>
            <a:r>
              <a:rPr lang="fr-FR" dirty="0">
                <a:solidFill>
                  <a:srgbClr val="FF0000"/>
                </a:solidFill>
              </a:rPr>
              <a:t>U14 filles ?</a:t>
            </a:r>
          </a:p>
        </p:txBody>
      </p:sp>
    </p:spTree>
    <p:extLst>
      <p:ext uri="{BB962C8B-B14F-4D97-AF65-F5344CB8AC3E}">
        <p14:creationId xmlns:p14="http://schemas.microsoft.com/office/powerpoint/2010/main" val="178030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ppt_w/2"/>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98131C3-3023-4FD0-A025-DF98778FB3E0}"/>
              </a:ext>
            </a:extLst>
          </p:cNvPr>
          <p:cNvSpPr txBox="1"/>
          <p:nvPr/>
        </p:nvSpPr>
        <p:spPr>
          <a:xfrm>
            <a:off x="3984353" y="220336"/>
            <a:ext cx="6611421" cy="830997"/>
          </a:xfrm>
          <a:prstGeom prst="rect">
            <a:avLst/>
          </a:prstGeom>
          <a:noFill/>
        </p:spPr>
        <p:txBody>
          <a:bodyPr wrap="square" rtlCol="0">
            <a:spAutoFit/>
          </a:bodyPr>
          <a:lstStyle/>
          <a:p>
            <a:pPr algn="ctr"/>
            <a:r>
              <a:rPr lang="fr-FR" sz="2400" dirty="0" err="1">
                <a:solidFill>
                  <a:srgbClr val="211E52"/>
                </a:solidFill>
                <a:latin typeface="Source Sans Pro Black" panose="020B0803030403020204" pitchFamily="34" charset="0"/>
                <a:ea typeface="Source Sans Pro Black" panose="020B0803030403020204" pitchFamily="34" charset="0"/>
              </a:rPr>
              <a:t>We</a:t>
            </a:r>
            <a:r>
              <a:rPr lang="fr-FR" sz="2400" dirty="0">
                <a:solidFill>
                  <a:srgbClr val="211E52"/>
                </a:solidFill>
                <a:latin typeface="Source Sans Pro Black" panose="020B0803030403020204" pitchFamily="34" charset="0"/>
                <a:ea typeface="Source Sans Pro Black" panose="020B0803030403020204" pitchFamily="34" charset="0"/>
              </a:rPr>
              <a:t> </a:t>
            </a:r>
            <a:r>
              <a:rPr lang="fr-FR" sz="2400" dirty="0" err="1">
                <a:solidFill>
                  <a:srgbClr val="211E52"/>
                </a:solidFill>
                <a:latin typeface="Source Sans Pro Black" panose="020B0803030403020204" pitchFamily="34" charset="0"/>
                <a:ea typeface="Source Sans Pro Black" panose="020B0803030403020204" pitchFamily="34" charset="0"/>
              </a:rPr>
              <a:t>need</a:t>
            </a:r>
            <a:r>
              <a:rPr lang="fr-FR" sz="2400" dirty="0">
                <a:solidFill>
                  <a:srgbClr val="211E52"/>
                </a:solidFill>
                <a:latin typeface="Source Sans Pro Black" panose="020B0803030403020204" pitchFamily="34" charset="0"/>
                <a:ea typeface="Source Sans Pro Black" panose="020B0803030403020204" pitchFamily="34" charset="0"/>
              </a:rPr>
              <a:t> </a:t>
            </a:r>
            <a:r>
              <a:rPr lang="fr-FR" sz="2400" dirty="0" err="1">
                <a:solidFill>
                  <a:srgbClr val="211E52"/>
                </a:solidFill>
                <a:latin typeface="Source Sans Pro Black" panose="020B0803030403020204" pitchFamily="34" charset="0"/>
                <a:ea typeface="Source Sans Pro Black" panose="020B0803030403020204" pitchFamily="34" charset="0"/>
              </a:rPr>
              <a:t>you</a:t>
            </a:r>
            <a:r>
              <a:rPr lang="fr-FR" sz="2400" dirty="0">
                <a:solidFill>
                  <a:srgbClr val="211E52"/>
                </a:solidFill>
                <a:latin typeface="Source Sans Pro Black" panose="020B0803030403020204" pitchFamily="34" charset="0"/>
                <a:ea typeface="Source Sans Pro Black" panose="020B0803030403020204" pitchFamily="34" charset="0"/>
              </a:rPr>
              <a:t> !</a:t>
            </a:r>
          </a:p>
          <a:p>
            <a:pPr algn="ctr"/>
            <a:r>
              <a:rPr lang="fr-FR" sz="2400" dirty="0">
                <a:solidFill>
                  <a:srgbClr val="211E52"/>
                </a:solidFill>
                <a:latin typeface="Source Sans Pro Black" panose="020B0803030403020204" pitchFamily="34" charset="0"/>
                <a:ea typeface="Source Sans Pro Black" panose="020B0803030403020204" pitchFamily="34" charset="0"/>
              </a:rPr>
              <a:t>Nous faisons appel à votre générosité</a:t>
            </a:r>
          </a:p>
        </p:txBody>
      </p:sp>
      <p:pic>
        <p:nvPicPr>
          <p:cNvPr id="14" name="Image 13">
            <a:extLst>
              <a:ext uri="{FF2B5EF4-FFF2-40B4-BE49-F238E27FC236}">
                <a16:creationId xmlns:a16="http://schemas.microsoft.com/office/drawing/2014/main" id="{3A494B3D-026B-4CE2-A120-9C4B3F13D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7556"/>
            <a:ext cx="3627326" cy="4502888"/>
          </a:xfrm>
          <a:prstGeom prst="rect">
            <a:avLst/>
          </a:prstGeom>
        </p:spPr>
      </p:pic>
      <p:sp>
        <p:nvSpPr>
          <p:cNvPr id="15" name="ZoneTexte 14">
            <a:extLst>
              <a:ext uri="{FF2B5EF4-FFF2-40B4-BE49-F238E27FC236}">
                <a16:creationId xmlns:a16="http://schemas.microsoft.com/office/drawing/2014/main" id="{B130F070-2A42-4230-845F-F100A410DD86}"/>
              </a:ext>
            </a:extLst>
          </p:cNvPr>
          <p:cNvSpPr txBox="1"/>
          <p:nvPr/>
        </p:nvSpPr>
        <p:spPr>
          <a:xfrm>
            <a:off x="3930555" y="3101803"/>
            <a:ext cx="7246088" cy="646331"/>
          </a:xfrm>
          <a:prstGeom prst="rect">
            <a:avLst/>
          </a:prstGeom>
          <a:noFill/>
        </p:spPr>
        <p:txBody>
          <a:bodyPr wrap="square" rtlCol="0">
            <a:spAutoFit/>
          </a:bodyPr>
          <a:lstStyle/>
          <a:p>
            <a:r>
              <a:rPr lang="fr-FR" dirty="0">
                <a:solidFill>
                  <a:srgbClr val="170182"/>
                </a:solidFill>
                <a:latin typeface="Source Sans Pro" panose="020B0503030403020204" pitchFamily="34" charset="0"/>
                <a:ea typeface="Source Sans Pro" panose="020B0503030403020204" pitchFamily="34" charset="0"/>
              </a:rPr>
              <a:t>Pour permettre aux enfants de participer à ces compétitions sportives offrant toutes les valeurs du hockey : combativité, fair-play et convivialité.</a:t>
            </a:r>
          </a:p>
        </p:txBody>
      </p:sp>
      <p:sp>
        <p:nvSpPr>
          <p:cNvPr id="10" name="Rectangle 9">
            <a:extLst>
              <a:ext uri="{FF2B5EF4-FFF2-40B4-BE49-F238E27FC236}">
                <a16:creationId xmlns:a16="http://schemas.microsoft.com/office/drawing/2014/main" id="{AA937B2D-EDBB-4552-B129-1B1577AB852F}"/>
              </a:ext>
            </a:extLst>
          </p:cNvPr>
          <p:cNvSpPr/>
          <p:nvPr/>
        </p:nvSpPr>
        <p:spPr>
          <a:xfrm>
            <a:off x="-51370" y="6112108"/>
            <a:ext cx="12243370" cy="745892"/>
          </a:xfrm>
          <a:prstGeom prst="rect">
            <a:avLst/>
          </a:prstGeom>
          <a:solidFill>
            <a:srgbClr val="1701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E496CF07-BF53-4440-9B71-58182D6BB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0347" y="6112107"/>
            <a:ext cx="737540" cy="737540"/>
          </a:xfrm>
          <a:prstGeom prst="rect">
            <a:avLst/>
          </a:prstGeom>
        </p:spPr>
      </p:pic>
      <p:sp>
        <p:nvSpPr>
          <p:cNvPr id="9" name="ZoneTexte 8">
            <a:extLst>
              <a:ext uri="{FF2B5EF4-FFF2-40B4-BE49-F238E27FC236}">
                <a16:creationId xmlns:a16="http://schemas.microsoft.com/office/drawing/2014/main" id="{FBAFF4FD-4488-4315-BC36-AE8F7CA71C55}"/>
              </a:ext>
            </a:extLst>
          </p:cNvPr>
          <p:cNvSpPr txBox="1"/>
          <p:nvPr/>
        </p:nvSpPr>
        <p:spPr>
          <a:xfrm>
            <a:off x="3930555" y="4606955"/>
            <a:ext cx="7246088" cy="1200329"/>
          </a:xfrm>
          <a:prstGeom prst="rect">
            <a:avLst/>
          </a:prstGeom>
          <a:noFill/>
        </p:spPr>
        <p:txBody>
          <a:bodyPr wrap="square" rtlCol="0">
            <a:spAutoFit/>
          </a:bodyPr>
          <a:lstStyle/>
          <a:p>
            <a:pPr algn="ctr"/>
            <a:r>
              <a:rPr lang="fr-FR" sz="2400" dirty="0">
                <a:solidFill>
                  <a:srgbClr val="170182"/>
                </a:solidFill>
                <a:latin typeface="Source Sans Pro Black" panose="020B0803030403020204" pitchFamily="34" charset="0"/>
                <a:ea typeface="Source Sans Pro Black" panose="020B0803030403020204" pitchFamily="34" charset="0"/>
              </a:rPr>
              <a:t>Nous avons besoin de sponsors, partenaires, donateurs pour nous aider </a:t>
            </a:r>
            <a:br>
              <a:rPr lang="fr-FR" sz="2400" dirty="0">
                <a:solidFill>
                  <a:srgbClr val="170182"/>
                </a:solidFill>
                <a:latin typeface="Source Sans Pro Black" panose="020B0803030403020204" pitchFamily="34" charset="0"/>
                <a:ea typeface="Source Sans Pro Black" panose="020B0803030403020204" pitchFamily="34" charset="0"/>
              </a:rPr>
            </a:br>
            <a:r>
              <a:rPr lang="fr-FR" sz="2400" dirty="0">
                <a:solidFill>
                  <a:srgbClr val="170182"/>
                </a:solidFill>
                <a:latin typeface="Source Sans Pro Black" panose="020B0803030403020204" pitchFamily="34" charset="0"/>
                <a:ea typeface="Source Sans Pro Black" panose="020B0803030403020204" pitchFamily="34" charset="0"/>
              </a:rPr>
              <a:t>à concrétiser ce projet !</a:t>
            </a:r>
          </a:p>
        </p:txBody>
      </p:sp>
      <p:sp>
        <p:nvSpPr>
          <p:cNvPr id="11" name="ZoneTexte 10">
            <a:extLst>
              <a:ext uri="{FF2B5EF4-FFF2-40B4-BE49-F238E27FC236}">
                <a16:creationId xmlns:a16="http://schemas.microsoft.com/office/drawing/2014/main" id="{C0C4E96D-2DB3-445B-AAAC-0EE77C92EE3C}"/>
              </a:ext>
            </a:extLst>
          </p:cNvPr>
          <p:cNvSpPr txBox="1"/>
          <p:nvPr/>
        </p:nvSpPr>
        <p:spPr>
          <a:xfrm>
            <a:off x="3984353" y="1466832"/>
            <a:ext cx="7246088" cy="1200329"/>
          </a:xfrm>
          <a:prstGeom prst="rect">
            <a:avLst/>
          </a:prstGeom>
          <a:noFill/>
        </p:spPr>
        <p:txBody>
          <a:bodyPr wrap="square" rtlCol="0">
            <a:spAutoFit/>
          </a:bodyPr>
          <a:lstStyle/>
          <a:p>
            <a:r>
              <a:rPr lang="fr-FR" dirty="0">
                <a:solidFill>
                  <a:srgbClr val="170182"/>
                </a:solidFill>
                <a:latin typeface="Source Sans Pro" panose="020B0503030403020204" pitchFamily="34" charset="0"/>
                <a:ea typeface="Source Sans Pro" panose="020B0503030403020204" pitchFamily="34" charset="0"/>
              </a:rPr>
              <a:t>Nos objectifs :</a:t>
            </a:r>
          </a:p>
          <a:p>
            <a:pPr indent="-285750">
              <a:buFont typeface="Wingdings" panose="05000000000000000000" pitchFamily="2" charset="2"/>
              <a:buChar char="Ø"/>
            </a:pPr>
            <a:r>
              <a:rPr lang="fr-FR" dirty="0">
                <a:solidFill>
                  <a:srgbClr val="170182"/>
                </a:solidFill>
                <a:latin typeface="Source Sans Pro" panose="020B0503030403020204" pitchFamily="34" charset="0"/>
                <a:ea typeface="Source Sans Pro" panose="020B0503030403020204" pitchFamily="34" charset="0"/>
              </a:rPr>
              <a:t>Réduire au maximum la participation des familles</a:t>
            </a:r>
          </a:p>
          <a:p>
            <a:pPr indent="-285750">
              <a:buFont typeface="Wingdings" panose="05000000000000000000" pitchFamily="2" charset="2"/>
              <a:buChar char="Ø"/>
            </a:pPr>
            <a:r>
              <a:rPr lang="fr-FR" dirty="0">
                <a:solidFill>
                  <a:srgbClr val="170182"/>
                </a:solidFill>
                <a:latin typeface="Source Sans Pro" panose="020B0503030403020204" pitchFamily="34" charset="0"/>
                <a:ea typeface="Source Sans Pro" panose="020B0503030403020204" pitchFamily="34" charset="0"/>
              </a:rPr>
              <a:t>Mutualiser les frais pour que tous les enfants en profitent (certaines tournées coûtant plus chères que d’autres)</a:t>
            </a:r>
          </a:p>
        </p:txBody>
      </p:sp>
      <p:sp>
        <p:nvSpPr>
          <p:cNvPr id="17" name="ZoneTexte 16">
            <a:extLst>
              <a:ext uri="{FF2B5EF4-FFF2-40B4-BE49-F238E27FC236}">
                <a16:creationId xmlns:a16="http://schemas.microsoft.com/office/drawing/2014/main" id="{F68A7A9A-FA32-4022-92D6-9512C932911D}"/>
              </a:ext>
            </a:extLst>
          </p:cNvPr>
          <p:cNvSpPr txBox="1"/>
          <p:nvPr/>
        </p:nvSpPr>
        <p:spPr>
          <a:xfrm>
            <a:off x="154113" y="6280822"/>
            <a:ext cx="3776442" cy="400110"/>
          </a:xfrm>
          <a:prstGeom prst="rect">
            <a:avLst/>
          </a:prstGeom>
          <a:noFill/>
        </p:spPr>
        <p:txBody>
          <a:bodyPr wrap="square" rtlCol="0">
            <a:spAutoFit/>
          </a:bodyPr>
          <a:lstStyle/>
          <a:p>
            <a:pPr algn="ctr"/>
            <a:r>
              <a:rPr lang="fr-FR" sz="2000" dirty="0">
                <a:solidFill>
                  <a:schemeClr val="bg1"/>
                </a:solidFill>
                <a:latin typeface="Source Sans Pro Black" panose="020B0803030403020204" pitchFamily="34" charset="0"/>
                <a:ea typeface="Source Sans Pro Black" panose="020B0803030403020204" pitchFamily="34" charset="0"/>
              </a:rPr>
              <a:t>Tournée européenne jeunes</a:t>
            </a:r>
          </a:p>
        </p:txBody>
      </p:sp>
    </p:spTree>
    <p:extLst>
      <p:ext uri="{BB962C8B-B14F-4D97-AF65-F5344CB8AC3E}">
        <p14:creationId xmlns:p14="http://schemas.microsoft.com/office/powerpoint/2010/main" val="168403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937B2D-EDBB-4552-B129-1B1577AB852F}"/>
              </a:ext>
            </a:extLst>
          </p:cNvPr>
          <p:cNvSpPr/>
          <p:nvPr/>
        </p:nvSpPr>
        <p:spPr>
          <a:xfrm>
            <a:off x="-51370" y="6112108"/>
            <a:ext cx="12243370" cy="745892"/>
          </a:xfrm>
          <a:prstGeom prst="rect">
            <a:avLst/>
          </a:prstGeom>
          <a:solidFill>
            <a:srgbClr val="1701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E496CF07-BF53-4440-9B71-58182D6BB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47" y="6112107"/>
            <a:ext cx="737540" cy="737540"/>
          </a:xfrm>
          <a:prstGeom prst="rect">
            <a:avLst/>
          </a:prstGeom>
        </p:spPr>
      </p:pic>
      <p:sp>
        <p:nvSpPr>
          <p:cNvPr id="17" name="ZoneTexte 16">
            <a:extLst>
              <a:ext uri="{FF2B5EF4-FFF2-40B4-BE49-F238E27FC236}">
                <a16:creationId xmlns:a16="http://schemas.microsoft.com/office/drawing/2014/main" id="{F68A7A9A-FA32-4022-92D6-9512C932911D}"/>
              </a:ext>
            </a:extLst>
          </p:cNvPr>
          <p:cNvSpPr txBox="1"/>
          <p:nvPr/>
        </p:nvSpPr>
        <p:spPr>
          <a:xfrm>
            <a:off x="154113" y="6280822"/>
            <a:ext cx="3776442" cy="400110"/>
          </a:xfrm>
          <a:prstGeom prst="rect">
            <a:avLst/>
          </a:prstGeom>
          <a:noFill/>
        </p:spPr>
        <p:txBody>
          <a:bodyPr wrap="square" rtlCol="0">
            <a:spAutoFit/>
          </a:bodyPr>
          <a:lstStyle/>
          <a:p>
            <a:pPr algn="ctr"/>
            <a:r>
              <a:rPr lang="fr-FR" sz="2000" dirty="0">
                <a:solidFill>
                  <a:schemeClr val="bg1"/>
                </a:solidFill>
                <a:latin typeface="Source Sans Pro Black" panose="020B0803030403020204" pitchFamily="34" charset="0"/>
                <a:ea typeface="Source Sans Pro Black" panose="020B0803030403020204" pitchFamily="34" charset="0"/>
              </a:rPr>
              <a:t>Tournée européenne jeunes</a:t>
            </a:r>
          </a:p>
        </p:txBody>
      </p:sp>
      <p:sp>
        <p:nvSpPr>
          <p:cNvPr id="21" name="ZoneTexte 20">
            <a:extLst>
              <a:ext uri="{FF2B5EF4-FFF2-40B4-BE49-F238E27FC236}">
                <a16:creationId xmlns:a16="http://schemas.microsoft.com/office/drawing/2014/main" id="{333DDDEE-02F0-41DB-BC98-C49321B2EEFD}"/>
              </a:ext>
            </a:extLst>
          </p:cNvPr>
          <p:cNvSpPr txBox="1"/>
          <p:nvPr/>
        </p:nvSpPr>
        <p:spPr>
          <a:xfrm>
            <a:off x="1663550" y="232739"/>
            <a:ext cx="8864899" cy="461665"/>
          </a:xfrm>
          <a:prstGeom prst="rect">
            <a:avLst/>
          </a:prstGeom>
          <a:noFill/>
        </p:spPr>
        <p:txBody>
          <a:bodyPr wrap="square" rtlCol="0">
            <a:spAutoFit/>
          </a:bodyPr>
          <a:lstStyle/>
          <a:p>
            <a:pPr algn="ctr"/>
            <a:r>
              <a:rPr lang="fr-FR" sz="2400" dirty="0">
                <a:solidFill>
                  <a:srgbClr val="24214E"/>
                </a:solidFill>
                <a:latin typeface="Source Sans Pro Black" panose="020B0803030403020204" pitchFamily="34" charset="0"/>
                <a:ea typeface="Source Sans Pro Black" panose="020B0803030403020204" pitchFamily="34" charset="0"/>
              </a:rPr>
              <a:t>Principe de financement</a:t>
            </a:r>
          </a:p>
        </p:txBody>
      </p:sp>
      <p:sp>
        <p:nvSpPr>
          <p:cNvPr id="12" name="ZoneTexte 11">
            <a:extLst>
              <a:ext uri="{FF2B5EF4-FFF2-40B4-BE49-F238E27FC236}">
                <a16:creationId xmlns:a16="http://schemas.microsoft.com/office/drawing/2014/main" id="{836B5A22-302C-48A9-82E7-6852EA811E21}"/>
              </a:ext>
            </a:extLst>
          </p:cNvPr>
          <p:cNvSpPr txBox="1"/>
          <p:nvPr/>
        </p:nvSpPr>
        <p:spPr>
          <a:xfrm>
            <a:off x="5193587" y="1817535"/>
            <a:ext cx="2755186" cy="74589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fr-FR" sz="2000" dirty="0">
                <a:solidFill>
                  <a:srgbClr val="170182"/>
                </a:solidFill>
                <a:latin typeface="Source Sans Pro Black" panose="020B0803030403020204" pitchFamily="34" charset="0"/>
                <a:ea typeface="Source Sans Pro Black" panose="020B0803030403020204" pitchFamily="34" charset="0"/>
              </a:rPr>
              <a:t>Budget prévisionnel</a:t>
            </a:r>
          </a:p>
          <a:p>
            <a:pPr algn="l"/>
            <a:r>
              <a:rPr lang="fr-FR" sz="2000" dirty="0">
                <a:solidFill>
                  <a:srgbClr val="170182"/>
                </a:solidFill>
                <a:latin typeface="Source Sans Pro Black" panose="020B0803030403020204" pitchFamily="34" charset="0"/>
                <a:ea typeface="Source Sans Pro Black" panose="020B0803030403020204" pitchFamily="34" charset="0"/>
              </a:rPr>
              <a:t>25.000 €</a:t>
            </a:r>
          </a:p>
        </p:txBody>
      </p:sp>
      <p:grpSp>
        <p:nvGrpSpPr>
          <p:cNvPr id="24" name="Groupe 23">
            <a:extLst>
              <a:ext uri="{FF2B5EF4-FFF2-40B4-BE49-F238E27FC236}">
                <a16:creationId xmlns:a16="http://schemas.microsoft.com/office/drawing/2014/main" id="{4712A010-3FB8-4F0C-821C-1DB4F258711C}"/>
              </a:ext>
            </a:extLst>
          </p:cNvPr>
          <p:cNvGrpSpPr/>
          <p:nvPr/>
        </p:nvGrpSpPr>
        <p:grpSpPr>
          <a:xfrm>
            <a:off x="4488093" y="3305106"/>
            <a:ext cx="3460680" cy="891375"/>
            <a:chOff x="4488093" y="3401997"/>
            <a:chExt cx="3460680" cy="891375"/>
          </a:xfrm>
        </p:grpSpPr>
        <p:sp>
          <p:nvSpPr>
            <p:cNvPr id="15" name="ZoneTexte 14">
              <a:extLst>
                <a:ext uri="{FF2B5EF4-FFF2-40B4-BE49-F238E27FC236}">
                  <a16:creationId xmlns:a16="http://schemas.microsoft.com/office/drawing/2014/main" id="{C8AB23C5-3253-4E72-9CC9-082D9456C4C0}"/>
                </a:ext>
              </a:extLst>
            </p:cNvPr>
            <p:cNvSpPr txBox="1"/>
            <p:nvPr/>
          </p:nvSpPr>
          <p:spPr>
            <a:xfrm>
              <a:off x="5193587" y="3547480"/>
              <a:ext cx="2755186" cy="74589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fr-FR" sz="2000" dirty="0">
                  <a:solidFill>
                    <a:srgbClr val="170182"/>
                  </a:solidFill>
                  <a:latin typeface="Source Sans Pro Black" panose="020B0803030403020204" pitchFamily="34" charset="0"/>
                  <a:ea typeface="Source Sans Pro Black" panose="020B0803030403020204" pitchFamily="34" charset="0"/>
                </a:rPr>
                <a:t>Reste à charge </a:t>
              </a:r>
              <a:br>
                <a:rPr lang="fr-FR" sz="2000" dirty="0">
                  <a:solidFill>
                    <a:srgbClr val="170182"/>
                  </a:solidFill>
                  <a:latin typeface="Source Sans Pro Black" panose="020B0803030403020204" pitchFamily="34" charset="0"/>
                  <a:ea typeface="Source Sans Pro Black" panose="020B0803030403020204" pitchFamily="34" charset="0"/>
                </a:rPr>
              </a:br>
              <a:r>
                <a:rPr lang="fr-FR" sz="2000" dirty="0">
                  <a:solidFill>
                    <a:srgbClr val="170182"/>
                  </a:solidFill>
                  <a:latin typeface="Source Sans Pro Black" panose="020B0803030403020204" pitchFamily="34" charset="0"/>
                  <a:ea typeface="Source Sans Pro Black" panose="020B0803030403020204" pitchFamily="34" charset="0"/>
                </a:rPr>
                <a:t>pour les familles</a:t>
              </a:r>
            </a:p>
          </p:txBody>
        </p:sp>
        <p:sp>
          <p:nvSpPr>
            <p:cNvPr id="22" name="ZoneTexte 21">
              <a:extLst>
                <a:ext uri="{FF2B5EF4-FFF2-40B4-BE49-F238E27FC236}">
                  <a16:creationId xmlns:a16="http://schemas.microsoft.com/office/drawing/2014/main" id="{1189F9AC-0302-4681-9127-AFAB4C4B45BF}"/>
                </a:ext>
              </a:extLst>
            </p:cNvPr>
            <p:cNvSpPr txBox="1"/>
            <p:nvPr/>
          </p:nvSpPr>
          <p:spPr>
            <a:xfrm>
              <a:off x="4488093" y="3401997"/>
              <a:ext cx="808233" cy="74589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800" dirty="0">
                  <a:solidFill>
                    <a:srgbClr val="170182"/>
                  </a:solidFill>
                  <a:latin typeface="Source Sans Pro Black" panose="020B0803030403020204" pitchFamily="34" charset="0"/>
                  <a:ea typeface="Source Sans Pro Black" panose="020B0803030403020204" pitchFamily="34" charset="0"/>
                </a:rPr>
                <a:t>=</a:t>
              </a:r>
            </a:p>
          </p:txBody>
        </p:sp>
      </p:grpSp>
      <p:grpSp>
        <p:nvGrpSpPr>
          <p:cNvPr id="23" name="Groupe 22">
            <a:extLst>
              <a:ext uri="{FF2B5EF4-FFF2-40B4-BE49-F238E27FC236}">
                <a16:creationId xmlns:a16="http://schemas.microsoft.com/office/drawing/2014/main" id="{CD0F63D0-ED0C-4798-9E5A-731DF60C147F}"/>
              </a:ext>
            </a:extLst>
          </p:cNvPr>
          <p:cNvGrpSpPr/>
          <p:nvPr/>
        </p:nvGrpSpPr>
        <p:grpSpPr>
          <a:xfrm>
            <a:off x="4488093" y="2505434"/>
            <a:ext cx="3460680" cy="897275"/>
            <a:chOff x="4488093" y="2602325"/>
            <a:chExt cx="3460680" cy="897275"/>
          </a:xfrm>
        </p:grpSpPr>
        <p:sp>
          <p:nvSpPr>
            <p:cNvPr id="14" name="ZoneTexte 13">
              <a:extLst>
                <a:ext uri="{FF2B5EF4-FFF2-40B4-BE49-F238E27FC236}">
                  <a16:creationId xmlns:a16="http://schemas.microsoft.com/office/drawing/2014/main" id="{E906AAFB-A4FC-44BD-A6EE-856028E521D4}"/>
                </a:ext>
              </a:extLst>
            </p:cNvPr>
            <p:cNvSpPr txBox="1"/>
            <p:nvPr/>
          </p:nvSpPr>
          <p:spPr>
            <a:xfrm>
              <a:off x="5193587" y="2602325"/>
              <a:ext cx="2755186" cy="74589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fr-FR" sz="2000" dirty="0">
                  <a:solidFill>
                    <a:srgbClr val="170182"/>
                  </a:solidFill>
                  <a:latin typeface="Source Sans Pro Black" panose="020B0803030403020204" pitchFamily="34" charset="0"/>
                  <a:ea typeface="Source Sans Pro Black" panose="020B0803030403020204" pitchFamily="34" charset="0"/>
                </a:rPr>
                <a:t>Ensemble des dons</a:t>
              </a:r>
            </a:p>
          </p:txBody>
        </p:sp>
        <p:sp>
          <p:nvSpPr>
            <p:cNvPr id="18" name="ZoneTexte 17">
              <a:extLst>
                <a:ext uri="{FF2B5EF4-FFF2-40B4-BE49-F238E27FC236}">
                  <a16:creationId xmlns:a16="http://schemas.microsoft.com/office/drawing/2014/main" id="{D40765BD-A1AB-487C-B9A0-1CB12DE8B9AE}"/>
                </a:ext>
              </a:extLst>
            </p:cNvPr>
            <p:cNvSpPr txBox="1"/>
            <p:nvPr/>
          </p:nvSpPr>
          <p:spPr>
            <a:xfrm>
              <a:off x="4488093" y="2602325"/>
              <a:ext cx="808233" cy="74589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800" dirty="0">
                  <a:solidFill>
                    <a:srgbClr val="170182"/>
                  </a:solidFill>
                  <a:latin typeface="Source Sans Pro Black" panose="020B0803030403020204" pitchFamily="34" charset="0"/>
                  <a:ea typeface="Source Sans Pro Black" panose="020B0803030403020204" pitchFamily="34" charset="0"/>
                </a:rPr>
                <a:t>-</a:t>
              </a:r>
            </a:p>
          </p:txBody>
        </p:sp>
        <p:cxnSp>
          <p:nvCxnSpPr>
            <p:cNvPr id="5" name="Connecteur droit 4">
              <a:extLst>
                <a:ext uri="{FF2B5EF4-FFF2-40B4-BE49-F238E27FC236}">
                  <a16:creationId xmlns:a16="http://schemas.microsoft.com/office/drawing/2014/main" id="{1E40AEE9-F10E-440F-A0F5-6AAAA0CD6B24}"/>
                </a:ext>
              </a:extLst>
            </p:cNvPr>
            <p:cNvCxnSpPr>
              <a:cxnSpLocks/>
            </p:cNvCxnSpPr>
            <p:nvPr/>
          </p:nvCxnSpPr>
          <p:spPr>
            <a:xfrm flipH="1">
              <a:off x="5152490" y="3499600"/>
              <a:ext cx="2383604" cy="0"/>
            </a:xfrm>
            <a:prstGeom prst="line">
              <a:avLst/>
            </a:prstGeom>
            <a:ln w="28575">
              <a:solidFill>
                <a:srgbClr val="170182"/>
              </a:solidFill>
            </a:ln>
          </p:spPr>
          <p:style>
            <a:lnRef idx="1">
              <a:schemeClr val="accent1"/>
            </a:lnRef>
            <a:fillRef idx="0">
              <a:schemeClr val="accent1"/>
            </a:fillRef>
            <a:effectRef idx="0">
              <a:schemeClr val="accent1"/>
            </a:effectRef>
            <a:fontRef idx="minor">
              <a:schemeClr val="tx1"/>
            </a:fontRef>
          </p:style>
        </p:cxnSp>
      </p:grpSp>
      <p:sp>
        <p:nvSpPr>
          <p:cNvPr id="26" name="ZoneTexte 25">
            <a:extLst>
              <a:ext uri="{FF2B5EF4-FFF2-40B4-BE49-F238E27FC236}">
                <a16:creationId xmlns:a16="http://schemas.microsoft.com/office/drawing/2014/main" id="{B92342EA-3881-4B59-9EDE-FAD9366C048F}"/>
              </a:ext>
            </a:extLst>
          </p:cNvPr>
          <p:cNvSpPr txBox="1"/>
          <p:nvPr/>
        </p:nvSpPr>
        <p:spPr>
          <a:xfrm>
            <a:off x="5152490" y="4135354"/>
            <a:ext cx="2538159" cy="830997"/>
          </a:xfrm>
          <a:prstGeom prst="rect">
            <a:avLst/>
          </a:prstGeom>
          <a:noFill/>
        </p:spPr>
        <p:txBody>
          <a:bodyPr wrap="square">
            <a:spAutoFit/>
          </a:bodyPr>
          <a:lstStyle/>
          <a:p>
            <a:r>
              <a:rPr lang="fr-FR" sz="1600" i="1" dirty="0">
                <a:solidFill>
                  <a:srgbClr val="170182"/>
                </a:solidFill>
                <a:latin typeface="Source Sans Pro Light" panose="020B0403030403020204" pitchFamily="34" charset="0"/>
                <a:ea typeface="Source Sans Pro Light" panose="020B0403030403020204" pitchFamily="34" charset="0"/>
              </a:rPr>
              <a:t>qui sera réajusté </a:t>
            </a:r>
            <a:br>
              <a:rPr lang="fr-FR" sz="1600" i="1" dirty="0">
                <a:solidFill>
                  <a:srgbClr val="170182"/>
                </a:solidFill>
                <a:latin typeface="Source Sans Pro Light" panose="020B0403030403020204" pitchFamily="34" charset="0"/>
                <a:ea typeface="Source Sans Pro Light" panose="020B0403030403020204" pitchFamily="34" charset="0"/>
              </a:rPr>
            </a:br>
            <a:r>
              <a:rPr lang="fr-FR" sz="1600" i="1" dirty="0">
                <a:solidFill>
                  <a:srgbClr val="170182"/>
                </a:solidFill>
                <a:latin typeface="Source Sans Pro Light" panose="020B0403030403020204" pitchFamily="34" charset="0"/>
                <a:ea typeface="Source Sans Pro Light" panose="020B0403030403020204" pitchFamily="34" charset="0"/>
              </a:rPr>
              <a:t>en fonction du coût </a:t>
            </a:r>
            <a:br>
              <a:rPr lang="fr-FR" sz="1600" i="1" dirty="0">
                <a:solidFill>
                  <a:srgbClr val="170182"/>
                </a:solidFill>
                <a:latin typeface="Source Sans Pro Light" panose="020B0403030403020204" pitchFamily="34" charset="0"/>
                <a:ea typeface="Source Sans Pro Light" panose="020B0403030403020204" pitchFamily="34" charset="0"/>
              </a:rPr>
            </a:br>
            <a:r>
              <a:rPr lang="fr-FR" sz="1600" i="1" dirty="0">
                <a:solidFill>
                  <a:srgbClr val="170182"/>
                </a:solidFill>
                <a:latin typeface="Source Sans Pro Light" panose="020B0403030403020204" pitchFamily="34" charset="0"/>
                <a:ea typeface="Source Sans Pro Light" panose="020B0403030403020204" pitchFamily="34" charset="0"/>
              </a:rPr>
              <a:t>de chaque tournoi</a:t>
            </a:r>
          </a:p>
        </p:txBody>
      </p:sp>
    </p:spTree>
    <p:extLst>
      <p:ext uri="{BB962C8B-B14F-4D97-AF65-F5344CB8AC3E}">
        <p14:creationId xmlns:p14="http://schemas.microsoft.com/office/powerpoint/2010/main" val="102964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937B2D-EDBB-4552-B129-1B1577AB852F}"/>
              </a:ext>
            </a:extLst>
          </p:cNvPr>
          <p:cNvSpPr/>
          <p:nvPr/>
        </p:nvSpPr>
        <p:spPr>
          <a:xfrm>
            <a:off x="-51370" y="6112108"/>
            <a:ext cx="12243370" cy="745892"/>
          </a:xfrm>
          <a:prstGeom prst="rect">
            <a:avLst/>
          </a:prstGeom>
          <a:solidFill>
            <a:srgbClr val="1701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E496CF07-BF53-4440-9B71-58182D6BB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47" y="6112107"/>
            <a:ext cx="737540" cy="737540"/>
          </a:xfrm>
          <a:prstGeom prst="rect">
            <a:avLst/>
          </a:prstGeom>
        </p:spPr>
      </p:pic>
      <p:sp>
        <p:nvSpPr>
          <p:cNvPr id="17" name="ZoneTexte 16">
            <a:extLst>
              <a:ext uri="{FF2B5EF4-FFF2-40B4-BE49-F238E27FC236}">
                <a16:creationId xmlns:a16="http://schemas.microsoft.com/office/drawing/2014/main" id="{F68A7A9A-FA32-4022-92D6-9512C932911D}"/>
              </a:ext>
            </a:extLst>
          </p:cNvPr>
          <p:cNvSpPr txBox="1"/>
          <p:nvPr/>
        </p:nvSpPr>
        <p:spPr>
          <a:xfrm>
            <a:off x="154113" y="6280822"/>
            <a:ext cx="3776442" cy="400110"/>
          </a:xfrm>
          <a:prstGeom prst="rect">
            <a:avLst/>
          </a:prstGeom>
          <a:noFill/>
        </p:spPr>
        <p:txBody>
          <a:bodyPr wrap="square" rtlCol="0">
            <a:spAutoFit/>
          </a:bodyPr>
          <a:lstStyle/>
          <a:p>
            <a:pPr algn="ctr"/>
            <a:r>
              <a:rPr lang="fr-FR" sz="2000" dirty="0">
                <a:solidFill>
                  <a:schemeClr val="bg1"/>
                </a:solidFill>
                <a:latin typeface="Source Sans Pro Black" panose="020B0803030403020204" pitchFamily="34" charset="0"/>
                <a:ea typeface="Source Sans Pro Black" panose="020B0803030403020204" pitchFamily="34" charset="0"/>
              </a:rPr>
              <a:t>Tournée européenne jeunes</a:t>
            </a:r>
          </a:p>
        </p:txBody>
      </p:sp>
      <p:sp>
        <p:nvSpPr>
          <p:cNvPr id="21" name="ZoneTexte 20">
            <a:extLst>
              <a:ext uri="{FF2B5EF4-FFF2-40B4-BE49-F238E27FC236}">
                <a16:creationId xmlns:a16="http://schemas.microsoft.com/office/drawing/2014/main" id="{333DDDEE-02F0-41DB-BC98-C49321B2EEFD}"/>
              </a:ext>
            </a:extLst>
          </p:cNvPr>
          <p:cNvSpPr txBox="1"/>
          <p:nvPr/>
        </p:nvSpPr>
        <p:spPr>
          <a:xfrm>
            <a:off x="1256439" y="250561"/>
            <a:ext cx="9679120" cy="461665"/>
          </a:xfrm>
          <a:prstGeom prst="rect">
            <a:avLst/>
          </a:prstGeom>
          <a:noFill/>
        </p:spPr>
        <p:txBody>
          <a:bodyPr wrap="square" rtlCol="0">
            <a:spAutoFit/>
          </a:bodyPr>
          <a:lstStyle/>
          <a:p>
            <a:pPr algn="ctr"/>
            <a:r>
              <a:rPr lang="fr-FR" sz="2400" dirty="0">
                <a:solidFill>
                  <a:srgbClr val="24214E"/>
                </a:solidFill>
                <a:latin typeface="Source Sans Pro Black" panose="020B0803030403020204" pitchFamily="34" charset="0"/>
                <a:ea typeface="Source Sans Pro Black" panose="020B0803030403020204" pitchFamily="34" charset="0"/>
              </a:rPr>
              <a:t>2 sources de dons offrant droit à des réductions fiscales importantes</a:t>
            </a:r>
          </a:p>
        </p:txBody>
      </p:sp>
      <p:pic>
        <p:nvPicPr>
          <p:cNvPr id="3" name="Image 2">
            <a:extLst>
              <a:ext uri="{FF2B5EF4-FFF2-40B4-BE49-F238E27FC236}">
                <a16:creationId xmlns:a16="http://schemas.microsoft.com/office/drawing/2014/main" id="{E1D72F82-0CFA-4B5E-B6AE-FFCE198BBD02}"/>
              </a:ext>
            </a:extLst>
          </p:cNvPr>
          <p:cNvPicPr>
            <a:picLocks noChangeAspect="1"/>
          </p:cNvPicPr>
          <p:nvPr/>
        </p:nvPicPr>
        <p:blipFill rotWithShape="1">
          <a:blip r:embed="rId3"/>
          <a:srcRect l="21103" t="28914" r="41893" b="18802"/>
          <a:stretch/>
        </p:blipFill>
        <p:spPr>
          <a:xfrm>
            <a:off x="3327374" y="794326"/>
            <a:ext cx="5645380" cy="5317781"/>
          </a:xfrm>
          <a:prstGeom prst="rect">
            <a:avLst/>
          </a:prstGeom>
        </p:spPr>
      </p:pic>
    </p:spTree>
    <p:extLst>
      <p:ext uri="{BB962C8B-B14F-4D97-AF65-F5344CB8AC3E}">
        <p14:creationId xmlns:p14="http://schemas.microsoft.com/office/powerpoint/2010/main" val="3033293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937B2D-EDBB-4552-B129-1B1577AB852F}"/>
              </a:ext>
            </a:extLst>
          </p:cNvPr>
          <p:cNvSpPr/>
          <p:nvPr/>
        </p:nvSpPr>
        <p:spPr>
          <a:xfrm>
            <a:off x="-51370" y="6112108"/>
            <a:ext cx="12243370" cy="745892"/>
          </a:xfrm>
          <a:prstGeom prst="rect">
            <a:avLst/>
          </a:prstGeom>
          <a:solidFill>
            <a:srgbClr val="1701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E496CF07-BF53-4440-9B71-58182D6BB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47" y="6112107"/>
            <a:ext cx="737540" cy="737540"/>
          </a:xfrm>
          <a:prstGeom prst="rect">
            <a:avLst/>
          </a:prstGeom>
        </p:spPr>
      </p:pic>
      <p:sp>
        <p:nvSpPr>
          <p:cNvPr id="6" name="ZoneTexte 5">
            <a:extLst>
              <a:ext uri="{FF2B5EF4-FFF2-40B4-BE49-F238E27FC236}">
                <a16:creationId xmlns:a16="http://schemas.microsoft.com/office/drawing/2014/main" id="{63F691CB-061E-434B-858A-98279507AC2C}"/>
              </a:ext>
            </a:extLst>
          </p:cNvPr>
          <p:cNvSpPr txBox="1"/>
          <p:nvPr/>
        </p:nvSpPr>
        <p:spPr>
          <a:xfrm>
            <a:off x="960706" y="146622"/>
            <a:ext cx="10270588" cy="830997"/>
          </a:xfrm>
          <a:prstGeom prst="rect">
            <a:avLst/>
          </a:prstGeom>
          <a:noFill/>
        </p:spPr>
        <p:txBody>
          <a:bodyPr wrap="square" rtlCol="0">
            <a:spAutoFit/>
          </a:bodyPr>
          <a:lstStyle/>
          <a:p>
            <a:pPr algn="ctr"/>
            <a:r>
              <a:rPr lang="fr-FR" sz="2400" dirty="0">
                <a:solidFill>
                  <a:srgbClr val="211E52"/>
                </a:solidFill>
                <a:latin typeface="Source Sans Pro Black" panose="020B0803030403020204" pitchFamily="34" charset="0"/>
                <a:ea typeface="Source Sans Pro Black" panose="020B0803030403020204" pitchFamily="34" charset="0"/>
              </a:rPr>
              <a:t>Particuliers imposables : comment transformer votre impôt </a:t>
            </a:r>
            <a:br>
              <a:rPr lang="fr-FR" sz="2400" dirty="0">
                <a:solidFill>
                  <a:srgbClr val="211E52"/>
                </a:solidFill>
                <a:latin typeface="Source Sans Pro Black" panose="020B0803030403020204" pitchFamily="34" charset="0"/>
                <a:ea typeface="Source Sans Pro Black" panose="020B0803030403020204" pitchFamily="34" charset="0"/>
              </a:rPr>
            </a:br>
            <a:r>
              <a:rPr lang="fr-FR" sz="2400" dirty="0">
                <a:solidFill>
                  <a:srgbClr val="211E52"/>
                </a:solidFill>
                <a:latin typeface="Source Sans Pro Black" panose="020B0803030403020204" pitchFamily="34" charset="0"/>
                <a:ea typeface="Source Sans Pro Black" panose="020B0803030403020204" pitchFamily="34" charset="0"/>
              </a:rPr>
              <a:t>en souvenirs mémorables pour nos enfants ?</a:t>
            </a:r>
          </a:p>
        </p:txBody>
      </p:sp>
      <p:sp>
        <p:nvSpPr>
          <p:cNvPr id="8" name="ZoneTexte 7">
            <a:extLst>
              <a:ext uri="{FF2B5EF4-FFF2-40B4-BE49-F238E27FC236}">
                <a16:creationId xmlns:a16="http://schemas.microsoft.com/office/drawing/2014/main" id="{14733892-B9C5-4215-8BDB-0F2AA5890A67}"/>
              </a:ext>
            </a:extLst>
          </p:cNvPr>
          <p:cNvSpPr txBox="1"/>
          <p:nvPr/>
        </p:nvSpPr>
        <p:spPr>
          <a:xfrm>
            <a:off x="1183575" y="1753128"/>
            <a:ext cx="3354512" cy="369332"/>
          </a:xfrm>
          <a:prstGeom prst="rect">
            <a:avLst/>
          </a:prstGeom>
          <a:solidFill>
            <a:srgbClr val="211E52"/>
          </a:solidFill>
        </p:spPr>
        <p:txBody>
          <a:bodyPr wrap="square" rtlCol="0">
            <a:spAutoFit/>
          </a:bodyPr>
          <a:lstStyle/>
          <a:p>
            <a:pPr algn="ctr"/>
            <a:r>
              <a:rPr lang="fr-FR" dirty="0">
                <a:solidFill>
                  <a:schemeClr val="bg1"/>
                </a:solidFill>
                <a:latin typeface="Source Sans Pro Black" panose="020B0803030403020204" pitchFamily="34" charset="0"/>
                <a:ea typeface="Source Sans Pro Black" panose="020B0803030403020204" pitchFamily="34" charset="0"/>
              </a:rPr>
              <a:t>Pour vous, coût « net » de 150€</a:t>
            </a:r>
          </a:p>
        </p:txBody>
      </p:sp>
      <p:sp>
        <p:nvSpPr>
          <p:cNvPr id="9" name="ZoneTexte 8">
            <a:extLst>
              <a:ext uri="{FF2B5EF4-FFF2-40B4-BE49-F238E27FC236}">
                <a16:creationId xmlns:a16="http://schemas.microsoft.com/office/drawing/2014/main" id="{F10E8F2D-6C0E-4305-82EF-4DC7401BD656}"/>
              </a:ext>
            </a:extLst>
          </p:cNvPr>
          <p:cNvSpPr txBox="1"/>
          <p:nvPr/>
        </p:nvSpPr>
        <p:spPr>
          <a:xfrm>
            <a:off x="1183576" y="4124878"/>
            <a:ext cx="9233734" cy="646331"/>
          </a:xfrm>
          <a:prstGeom prst="rect">
            <a:avLst/>
          </a:prstGeom>
          <a:noFill/>
        </p:spPr>
        <p:txBody>
          <a:bodyPr wrap="square" rtlCol="0">
            <a:spAutoFit/>
          </a:bodyPr>
          <a:lstStyle/>
          <a:p>
            <a:pPr algn="ctr"/>
            <a:r>
              <a:rPr lang="fr-FR" dirty="0">
                <a:solidFill>
                  <a:srgbClr val="170182"/>
                </a:solidFill>
                <a:latin typeface="Source Sans Pro Black" panose="020B0803030403020204" pitchFamily="34" charset="0"/>
                <a:ea typeface="Source Sans Pro Black" panose="020B0803030403020204" pitchFamily="34" charset="0"/>
              </a:rPr>
              <a:t>Si 30 personnes donnent dans chaque catégorie, le budget est dépassé</a:t>
            </a:r>
            <a:br>
              <a:rPr lang="fr-FR" dirty="0">
                <a:solidFill>
                  <a:srgbClr val="170182"/>
                </a:solidFill>
                <a:latin typeface="Source Sans Pro Black" panose="020B0803030403020204" pitchFamily="34" charset="0"/>
                <a:ea typeface="Source Sans Pro Black" panose="020B0803030403020204" pitchFamily="34" charset="0"/>
              </a:rPr>
            </a:br>
            <a:r>
              <a:rPr lang="fr-FR" dirty="0">
                <a:solidFill>
                  <a:srgbClr val="170182"/>
                </a:solidFill>
                <a:latin typeface="Source Sans Pro Black" panose="020B0803030403020204" pitchFamily="34" charset="0"/>
                <a:ea typeface="Source Sans Pro Black" panose="020B0803030403020204" pitchFamily="34" charset="0"/>
              </a:rPr>
              <a:t>et le reste à charge est nul.</a:t>
            </a:r>
          </a:p>
        </p:txBody>
      </p:sp>
      <p:sp>
        <p:nvSpPr>
          <p:cNvPr id="11" name="ZoneTexte 10">
            <a:extLst>
              <a:ext uri="{FF2B5EF4-FFF2-40B4-BE49-F238E27FC236}">
                <a16:creationId xmlns:a16="http://schemas.microsoft.com/office/drawing/2014/main" id="{7EC1D8D6-44BC-458B-BCA5-5F898CA7F61F}"/>
              </a:ext>
            </a:extLst>
          </p:cNvPr>
          <p:cNvSpPr txBox="1"/>
          <p:nvPr/>
        </p:nvSpPr>
        <p:spPr>
          <a:xfrm>
            <a:off x="4258638" y="5588646"/>
            <a:ext cx="7410479" cy="338554"/>
          </a:xfrm>
          <a:prstGeom prst="rect">
            <a:avLst/>
          </a:prstGeom>
          <a:noFill/>
        </p:spPr>
        <p:txBody>
          <a:bodyPr wrap="square" rtlCol="0">
            <a:spAutoFit/>
          </a:bodyPr>
          <a:lstStyle/>
          <a:p>
            <a:r>
              <a:rPr lang="fr-FR" sz="1600" dirty="0">
                <a:solidFill>
                  <a:srgbClr val="170182"/>
                </a:solidFill>
                <a:latin typeface="Source Sans Pro" panose="020B0503030403020204" pitchFamily="34" charset="0"/>
                <a:ea typeface="Source Sans Pro" panose="020B0503030403020204" pitchFamily="34" charset="0"/>
              </a:rPr>
              <a:t>Pour info le coût moyen d’un week-end pour les français est de 211€ par personnes</a:t>
            </a:r>
          </a:p>
        </p:txBody>
      </p:sp>
      <p:sp>
        <p:nvSpPr>
          <p:cNvPr id="14" name="ZoneTexte 13">
            <a:extLst>
              <a:ext uri="{FF2B5EF4-FFF2-40B4-BE49-F238E27FC236}">
                <a16:creationId xmlns:a16="http://schemas.microsoft.com/office/drawing/2014/main" id="{2BA1BB91-8AEB-4633-A626-8B12DDC2D896}"/>
              </a:ext>
            </a:extLst>
          </p:cNvPr>
          <p:cNvSpPr txBox="1"/>
          <p:nvPr/>
        </p:nvSpPr>
        <p:spPr>
          <a:xfrm>
            <a:off x="154113" y="6280822"/>
            <a:ext cx="3776442" cy="400110"/>
          </a:xfrm>
          <a:prstGeom prst="rect">
            <a:avLst/>
          </a:prstGeom>
          <a:noFill/>
        </p:spPr>
        <p:txBody>
          <a:bodyPr wrap="square" rtlCol="0">
            <a:spAutoFit/>
          </a:bodyPr>
          <a:lstStyle/>
          <a:p>
            <a:pPr algn="ctr"/>
            <a:r>
              <a:rPr lang="fr-FR" sz="2000" dirty="0">
                <a:solidFill>
                  <a:schemeClr val="bg1"/>
                </a:solidFill>
                <a:latin typeface="Source Sans Pro Black" panose="020B0803030403020204" pitchFamily="34" charset="0"/>
                <a:ea typeface="Source Sans Pro Black" panose="020B0803030403020204" pitchFamily="34" charset="0"/>
              </a:rPr>
              <a:t>Tournée européenne jeunes</a:t>
            </a:r>
          </a:p>
        </p:txBody>
      </p:sp>
      <p:sp>
        <p:nvSpPr>
          <p:cNvPr id="15" name="ZoneTexte 14">
            <a:extLst>
              <a:ext uri="{FF2B5EF4-FFF2-40B4-BE49-F238E27FC236}">
                <a16:creationId xmlns:a16="http://schemas.microsoft.com/office/drawing/2014/main" id="{2168C676-3CCA-4286-A055-A9967F69B25A}"/>
              </a:ext>
            </a:extLst>
          </p:cNvPr>
          <p:cNvSpPr txBox="1"/>
          <p:nvPr/>
        </p:nvSpPr>
        <p:spPr>
          <a:xfrm>
            <a:off x="1183575" y="2859564"/>
            <a:ext cx="3354512" cy="369332"/>
          </a:xfrm>
          <a:prstGeom prst="rect">
            <a:avLst/>
          </a:prstGeom>
          <a:solidFill>
            <a:srgbClr val="211E52"/>
          </a:solidFill>
        </p:spPr>
        <p:txBody>
          <a:bodyPr wrap="square" rtlCol="0">
            <a:spAutoFit/>
          </a:bodyPr>
          <a:lstStyle/>
          <a:p>
            <a:pPr algn="ctr"/>
            <a:r>
              <a:rPr lang="fr-FR" dirty="0">
                <a:solidFill>
                  <a:schemeClr val="bg1"/>
                </a:solidFill>
                <a:latin typeface="Source Sans Pro Black" panose="020B0803030403020204" pitchFamily="34" charset="0"/>
                <a:ea typeface="Source Sans Pro Black" panose="020B0803030403020204" pitchFamily="34" charset="0"/>
              </a:rPr>
              <a:t>Pour le club, don est de 440 €</a:t>
            </a:r>
          </a:p>
        </p:txBody>
      </p:sp>
      <p:sp>
        <p:nvSpPr>
          <p:cNvPr id="16" name="ZoneTexte 15">
            <a:extLst>
              <a:ext uri="{FF2B5EF4-FFF2-40B4-BE49-F238E27FC236}">
                <a16:creationId xmlns:a16="http://schemas.microsoft.com/office/drawing/2014/main" id="{05920584-30B3-48D9-8D6A-7F5DDEE5E482}"/>
              </a:ext>
            </a:extLst>
          </p:cNvPr>
          <p:cNvSpPr txBox="1"/>
          <p:nvPr/>
        </p:nvSpPr>
        <p:spPr>
          <a:xfrm>
            <a:off x="4739717" y="1753128"/>
            <a:ext cx="2737981" cy="369332"/>
          </a:xfrm>
          <a:prstGeom prst="rect">
            <a:avLst/>
          </a:prstGeom>
          <a:solidFill>
            <a:srgbClr val="211E52"/>
          </a:solidFill>
        </p:spPr>
        <p:txBody>
          <a:bodyPr wrap="square" rtlCol="0">
            <a:spAutoFit/>
          </a:bodyPr>
          <a:lstStyle/>
          <a:p>
            <a:pPr algn="ctr"/>
            <a:r>
              <a:rPr lang="fr-FR" dirty="0">
                <a:solidFill>
                  <a:schemeClr val="bg1"/>
                </a:solidFill>
                <a:latin typeface="Source Sans Pro Black" panose="020B0803030403020204" pitchFamily="34" charset="0"/>
                <a:ea typeface="Source Sans Pro Black" panose="020B0803030403020204" pitchFamily="34" charset="0"/>
              </a:rPr>
              <a:t>100€</a:t>
            </a:r>
          </a:p>
        </p:txBody>
      </p:sp>
      <p:sp>
        <p:nvSpPr>
          <p:cNvPr id="17" name="ZoneTexte 16">
            <a:extLst>
              <a:ext uri="{FF2B5EF4-FFF2-40B4-BE49-F238E27FC236}">
                <a16:creationId xmlns:a16="http://schemas.microsoft.com/office/drawing/2014/main" id="{C63CAB36-9C88-44BD-946D-57583D2A6637}"/>
              </a:ext>
            </a:extLst>
          </p:cNvPr>
          <p:cNvSpPr txBox="1"/>
          <p:nvPr/>
        </p:nvSpPr>
        <p:spPr>
          <a:xfrm>
            <a:off x="4739717" y="2859564"/>
            <a:ext cx="2737981" cy="369332"/>
          </a:xfrm>
          <a:prstGeom prst="rect">
            <a:avLst/>
          </a:prstGeom>
          <a:solidFill>
            <a:srgbClr val="211E52"/>
          </a:solidFill>
        </p:spPr>
        <p:txBody>
          <a:bodyPr wrap="square" rtlCol="0">
            <a:spAutoFit/>
          </a:bodyPr>
          <a:lstStyle/>
          <a:p>
            <a:pPr algn="ctr"/>
            <a:r>
              <a:rPr lang="fr-FR" dirty="0">
                <a:solidFill>
                  <a:schemeClr val="bg1"/>
                </a:solidFill>
                <a:latin typeface="Source Sans Pro Black" panose="020B0803030403020204" pitchFamily="34" charset="0"/>
                <a:ea typeface="Source Sans Pro Black" panose="020B0803030403020204" pitchFamily="34" charset="0"/>
              </a:rPr>
              <a:t>295 €</a:t>
            </a:r>
          </a:p>
        </p:txBody>
      </p:sp>
      <p:sp>
        <p:nvSpPr>
          <p:cNvPr id="18" name="ZoneTexte 17">
            <a:extLst>
              <a:ext uri="{FF2B5EF4-FFF2-40B4-BE49-F238E27FC236}">
                <a16:creationId xmlns:a16="http://schemas.microsoft.com/office/drawing/2014/main" id="{18741C3A-7DFC-427E-BBF5-4722FF5A1DC0}"/>
              </a:ext>
            </a:extLst>
          </p:cNvPr>
          <p:cNvSpPr txBox="1"/>
          <p:nvPr/>
        </p:nvSpPr>
        <p:spPr>
          <a:xfrm>
            <a:off x="7679328" y="1750264"/>
            <a:ext cx="2737981" cy="369332"/>
          </a:xfrm>
          <a:prstGeom prst="rect">
            <a:avLst/>
          </a:prstGeom>
          <a:solidFill>
            <a:srgbClr val="211E52"/>
          </a:solidFill>
        </p:spPr>
        <p:txBody>
          <a:bodyPr wrap="square" rtlCol="0">
            <a:spAutoFit/>
          </a:bodyPr>
          <a:lstStyle/>
          <a:p>
            <a:pPr algn="ctr"/>
            <a:r>
              <a:rPr lang="fr-FR" dirty="0">
                <a:solidFill>
                  <a:schemeClr val="bg1"/>
                </a:solidFill>
                <a:latin typeface="Source Sans Pro Black" panose="020B0803030403020204" pitchFamily="34" charset="0"/>
                <a:ea typeface="Source Sans Pro Black" panose="020B0803030403020204" pitchFamily="34" charset="0"/>
              </a:rPr>
              <a:t>68 €</a:t>
            </a:r>
          </a:p>
        </p:txBody>
      </p:sp>
      <p:sp>
        <p:nvSpPr>
          <p:cNvPr id="19" name="ZoneTexte 18">
            <a:extLst>
              <a:ext uri="{FF2B5EF4-FFF2-40B4-BE49-F238E27FC236}">
                <a16:creationId xmlns:a16="http://schemas.microsoft.com/office/drawing/2014/main" id="{0B0CC3CF-A4B4-494B-B819-ED645F2568D5}"/>
              </a:ext>
            </a:extLst>
          </p:cNvPr>
          <p:cNvSpPr txBox="1"/>
          <p:nvPr/>
        </p:nvSpPr>
        <p:spPr>
          <a:xfrm>
            <a:off x="7679328" y="2856700"/>
            <a:ext cx="2737981" cy="369332"/>
          </a:xfrm>
          <a:prstGeom prst="rect">
            <a:avLst/>
          </a:prstGeom>
          <a:solidFill>
            <a:srgbClr val="211E52"/>
          </a:solidFill>
        </p:spPr>
        <p:txBody>
          <a:bodyPr wrap="square" rtlCol="0">
            <a:spAutoFit/>
          </a:bodyPr>
          <a:lstStyle/>
          <a:p>
            <a:pPr algn="ctr"/>
            <a:r>
              <a:rPr lang="fr-FR" dirty="0">
                <a:solidFill>
                  <a:schemeClr val="bg1"/>
                </a:solidFill>
                <a:latin typeface="Source Sans Pro Black" panose="020B0803030403020204" pitchFamily="34" charset="0"/>
                <a:ea typeface="Source Sans Pro Black" panose="020B0803030403020204" pitchFamily="34" charset="0"/>
              </a:rPr>
              <a:t>200 €</a:t>
            </a:r>
          </a:p>
        </p:txBody>
      </p:sp>
      <p:sp>
        <p:nvSpPr>
          <p:cNvPr id="5" name="ZoneTexte 4">
            <a:extLst>
              <a:ext uri="{FF2B5EF4-FFF2-40B4-BE49-F238E27FC236}">
                <a16:creationId xmlns:a16="http://schemas.microsoft.com/office/drawing/2014/main" id="{AE75A7C8-2794-44E1-A94D-D6E7F17389F4}"/>
              </a:ext>
            </a:extLst>
          </p:cNvPr>
          <p:cNvSpPr txBox="1"/>
          <p:nvPr/>
        </p:nvSpPr>
        <p:spPr>
          <a:xfrm>
            <a:off x="1183575" y="3429000"/>
            <a:ext cx="3354512" cy="523220"/>
          </a:xfrm>
          <a:prstGeom prst="rect">
            <a:avLst/>
          </a:prstGeom>
          <a:noFill/>
        </p:spPr>
        <p:txBody>
          <a:bodyPr wrap="square" rtlCol="0">
            <a:spAutoFit/>
          </a:bodyPr>
          <a:lstStyle/>
          <a:p>
            <a:pPr algn="ctr"/>
            <a:r>
              <a:rPr lang="fr-FR" sz="1400" i="1" dirty="0">
                <a:solidFill>
                  <a:srgbClr val="170182"/>
                </a:solidFill>
              </a:rPr>
              <a:t>Par exemple si votre enfant va en Belgique, si vous avez une fratrie</a:t>
            </a:r>
          </a:p>
        </p:txBody>
      </p:sp>
      <p:sp>
        <p:nvSpPr>
          <p:cNvPr id="21" name="ZoneTexte 20">
            <a:extLst>
              <a:ext uri="{FF2B5EF4-FFF2-40B4-BE49-F238E27FC236}">
                <a16:creationId xmlns:a16="http://schemas.microsoft.com/office/drawing/2014/main" id="{16CE5706-50B7-45D9-BA61-CAE69F49BC2F}"/>
              </a:ext>
            </a:extLst>
          </p:cNvPr>
          <p:cNvSpPr txBox="1"/>
          <p:nvPr/>
        </p:nvSpPr>
        <p:spPr>
          <a:xfrm>
            <a:off x="4739717" y="3429000"/>
            <a:ext cx="2737981" cy="307777"/>
          </a:xfrm>
          <a:prstGeom prst="rect">
            <a:avLst/>
          </a:prstGeom>
          <a:noFill/>
        </p:spPr>
        <p:txBody>
          <a:bodyPr wrap="square" rtlCol="0">
            <a:spAutoFit/>
          </a:bodyPr>
          <a:lstStyle/>
          <a:p>
            <a:pPr algn="ctr"/>
            <a:r>
              <a:rPr lang="fr-FR" sz="1400" i="1" dirty="0">
                <a:solidFill>
                  <a:srgbClr val="170182"/>
                </a:solidFill>
              </a:rPr>
              <a:t>en Italie</a:t>
            </a:r>
          </a:p>
        </p:txBody>
      </p:sp>
      <p:sp>
        <p:nvSpPr>
          <p:cNvPr id="22" name="ZoneTexte 21">
            <a:extLst>
              <a:ext uri="{FF2B5EF4-FFF2-40B4-BE49-F238E27FC236}">
                <a16:creationId xmlns:a16="http://schemas.microsoft.com/office/drawing/2014/main" id="{D4389C04-33E4-4046-AC96-F46481404375}"/>
              </a:ext>
            </a:extLst>
          </p:cNvPr>
          <p:cNvSpPr txBox="1"/>
          <p:nvPr/>
        </p:nvSpPr>
        <p:spPr>
          <a:xfrm>
            <a:off x="7679328" y="3428999"/>
            <a:ext cx="2737981" cy="307777"/>
          </a:xfrm>
          <a:prstGeom prst="rect">
            <a:avLst/>
          </a:prstGeom>
          <a:noFill/>
        </p:spPr>
        <p:txBody>
          <a:bodyPr wrap="square" rtlCol="0">
            <a:spAutoFit/>
          </a:bodyPr>
          <a:lstStyle/>
          <a:p>
            <a:pPr algn="ctr"/>
            <a:r>
              <a:rPr lang="fr-FR" sz="1400" i="1" dirty="0">
                <a:solidFill>
                  <a:srgbClr val="170182"/>
                </a:solidFill>
              </a:rPr>
              <a:t>à Paris</a:t>
            </a:r>
          </a:p>
        </p:txBody>
      </p:sp>
    </p:spTree>
    <p:extLst>
      <p:ext uri="{BB962C8B-B14F-4D97-AF65-F5344CB8AC3E}">
        <p14:creationId xmlns:p14="http://schemas.microsoft.com/office/powerpoint/2010/main" val="217553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15" grpId="0" animBg="1"/>
      <p:bldP spid="16" grpId="0" animBg="1"/>
      <p:bldP spid="17" grpId="0" animBg="1"/>
      <p:bldP spid="18" grpId="0" animBg="1"/>
      <p:bldP spid="19" grpId="0" animBg="1"/>
      <p:bldP spid="5"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937B2D-EDBB-4552-B129-1B1577AB852F}"/>
              </a:ext>
            </a:extLst>
          </p:cNvPr>
          <p:cNvSpPr/>
          <p:nvPr/>
        </p:nvSpPr>
        <p:spPr>
          <a:xfrm>
            <a:off x="-51370" y="6112108"/>
            <a:ext cx="12243370" cy="745892"/>
          </a:xfrm>
          <a:prstGeom prst="rect">
            <a:avLst/>
          </a:prstGeom>
          <a:solidFill>
            <a:srgbClr val="1701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E496CF07-BF53-4440-9B71-58182D6BB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47" y="6112107"/>
            <a:ext cx="737540" cy="737540"/>
          </a:xfrm>
          <a:prstGeom prst="rect">
            <a:avLst/>
          </a:prstGeom>
        </p:spPr>
      </p:pic>
      <p:pic>
        <p:nvPicPr>
          <p:cNvPr id="3" name="Image 2">
            <a:extLst>
              <a:ext uri="{FF2B5EF4-FFF2-40B4-BE49-F238E27FC236}">
                <a16:creationId xmlns:a16="http://schemas.microsoft.com/office/drawing/2014/main" id="{D279A89D-E27D-45D4-8346-E2617C5742AF}"/>
              </a:ext>
            </a:extLst>
          </p:cNvPr>
          <p:cNvPicPr>
            <a:picLocks noChangeAspect="1"/>
          </p:cNvPicPr>
          <p:nvPr/>
        </p:nvPicPr>
        <p:blipFill rotWithShape="1">
          <a:blip r:embed="rId3"/>
          <a:srcRect l="25597" t="18427" r="52190" b="35103"/>
          <a:stretch/>
        </p:blipFill>
        <p:spPr>
          <a:xfrm>
            <a:off x="906694" y="223981"/>
            <a:ext cx="4189287" cy="5842910"/>
          </a:xfrm>
          <a:prstGeom prst="rect">
            <a:avLst/>
          </a:prstGeom>
        </p:spPr>
      </p:pic>
      <p:sp>
        <p:nvSpPr>
          <p:cNvPr id="6" name="ZoneTexte 5">
            <a:extLst>
              <a:ext uri="{FF2B5EF4-FFF2-40B4-BE49-F238E27FC236}">
                <a16:creationId xmlns:a16="http://schemas.microsoft.com/office/drawing/2014/main" id="{27899BB5-C37C-4A7C-A5BF-FD2ACDA2D258}"/>
              </a:ext>
            </a:extLst>
          </p:cNvPr>
          <p:cNvSpPr txBox="1"/>
          <p:nvPr/>
        </p:nvSpPr>
        <p:spPr>
          <a:xfrm>
            <a:off x="4993240" y="361164"/>
            <a:ext cx="6857867" cy="461665"/>
          </a:xfrm>
          <a:prstGeom prst="rect">
            <a:avLst/>
          </a:prstGeom>
          <a:noFill/>
        </p:spPr>
        <p:txBody>
          <a:bodyPr wrap="square" rtlCol="0">
            <a:spAutoFit/>
          </a:bodyPr>
          <a:lstStyle/>
          <a:p>
            <a:pPr algn="ctr"/>
            <a:r>
              <a:rPr lang="fr-FR" sz="2400" dirty="0">
                <a:solidFill>
                  <a:srgbClr val="24214E"/>
                </a:solidFill>
                <a:latin typeface="Source Sans Pro Black" panose="020B0803030403020204" pitchFamily="34" charset="0"/>
                <a:ea typeface="Source Sans Pro Black" panose="020B0803030403020204" pitchFamily="34" charset="0"/>
              </a:rPr>
              <a:t>Mécénat d’entreprise</a:t>
            </a:r>
          </a:p>
        </p:txBody>
      </p:sp>
      <p:sp>
        <p:nvSpPr>
          <p:cNvPr id="7" name="ZoneTexte 6">
            <a:extLst>
              <a:ext uri="{FF2B5EF4-FFF2-40B4-BE49-F238E27FC236}">
                <a16:creationId xmlns:a16="http://schemas.microsoft.com/office/drawing/2014/main" id="{CFD3C0B9-8326-45D2-B5E9-2FEC8A591745}"/>
              </a:ext>
            </a:extLst>
          </p:cNvPr>
          <p:cNvSpPr txBox="1"/>
          <p:nvPr/>
        </p:nvSpPr>
        <p:spPr>
          <a:xfrm>
            <a:off x="154113" y="6280822"/>
            <a:ext cx="3776442" cy="400110"/>
          </a:xfrm>
          <a:prstGeom prst="rect">
            <a:avLst/>
          </a:prstGeom>
          <a:noFill/>
        </p:spPr>
        <p:txBody>
          <a:bodyPr wrap="square" rtlCol="0">
            <a:spAutoFit/>
          </a:bodyPr>
          <a:lstStyle/>
          <a:p>
            <a:pPr algn="ctr"/>
            <a:r>
              <a:rPr lang="fr-FR" sz="2000" dirty="0">
                <a:solidFill>
                  <a:schemeClr val="bg1"/>
                </a:solidFill>
                <a:latin typeface="Source Sans Pro Black" panose="020B0803030403020204" pitchFamily="34" charset="0"/>
                <a:ea typeface="Source Sans Pro Black" panose="020B0803030403020204" pitchFamily="34" charset="0"/>
              </a:rPr>
              <a:t>Tournée européenne jeunes</a:t>
            </a:r>
          </a:p>
        </p:txBody>
      </p:sp>
    </p:spTree>
    <p:extLst>
      <p:ext uri="{BB962C8B-B14F-4D97-AF65-F5344CB8AC3E}">
        <p14:creationId xmlns:p14="http://schemas.microsoft.com/office/powerpoint/2010/main" val="480729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937B2D-EDBB-4552-B129-1B1577AB852F}"/>
              </a:ext>
            </a:extLst>
          </p:cNvPr>
          <p:cNvSpPr/>
          <p:nvPr/>
        </p:nvSpPr>
        <p:spPr>
          <a:xfrm>
            <a:off x="-51370" y="6112108"/>
            <a:ext cx="12243370" cy="745892"/>
          </a:xfrm>
          <a:prstGeom prst="rect">
            <a:avLst/>
          </a:prstGeom>
          <a:solidFill>
            <a:srgbClr val="1701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E496CF07-BF53-4440-9B71-58182D6BB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47" y="6112107"/>
            <a:ext cx="737540" cy="737540"/>
          </a:xfrm>
          <a:prstGeom prst="rect">
            <a:avLst/>
          </a:prstGeom>
        </p:spPr>
      </p:pic>
      <p:sp>
        <p:nvSpPr>
          <p:cNvPr id="11" name="ZoneTexte 10">
            <a:extLst>
              <a:ext uri="{FF2B5EF4-FFF2-40B4-BE49-F238E27FC236}">
                <a16:creationId xmlns:a16="http://schemas.microsoft.com/office/drawing/2014/main" id="{3B67C956-9986-4DC1-B075-315CA294FA88}"/>
              </a:ext>
            </a:extLst>
          </p:cNvPr>
          <p:cNvSpPr txBox="1"/>
          <p:nvPr/>
        </p:nvSpPr>
        <p:spPr>
          <a:xfrm>
            <a:off x="1663550" y="232739"/>
            <a:ext cx="8864899" cy="461665"/>
          </a:xfrm>
          <a:prstGeom prst="rect">
            <a:avLst/>
          </a:prstGeom>
          <a:noFill/>
        </p:spPr>
        <p:txBody>
          <a:bodyPr wrap="square" rtlCol="0">
            <a:spAutoFit/>
          </a:bodyPr>
          <a:lstStyle/>
          <a:p>
            <a:pPr algn="ctr"/>
            <a:r>
              <a:rPr lang="fr-FR" sz="2400" dirty="0">
                <a:solidFill>
                  <a:srgbClr val="24214E"/>
                </a:solidFill>
                <a:latin typeface="Source Sans Pro Black" panose="020B0803030403020204" pitchFamily="34" charset="0"/>
                <a:ea typeface="Source Sans Pro Black" panose="020B0803030403020204" pitchFamily="34" charset="0"/>
              </a:rPr>
              <a:t>Sponsoring : offres Spéciales Tournées</a:t>
            </a:r>
          </a:p>
        </p:txBody>
      </p:sp>
      <p:sp>
        <p:nvSpPr>
          <p:cNvPr id="5" name="Rectangle 4">
            <a:extLst>
              <a:ext uri="{FF2B5EF4-FFF2-40B4-BE49-F238E27FC236}">
                <a16:creationId xmlns:a16="http://schemas.microsoft.com/office/drawing/2014/main" id="{A60C6EB5-DCD0-49BD-9A53-2DE3853EE194}"/>
              </a:ext>
            </a:extLst>
          </p:cNvPr>
          <p:cNvSpPr/>
          <p:nvPr/>
        </p:nvSpPr>
        <p:spPr>
          <a:xfrm>
            <a:off x="672957" y="1304816"/>
            <a:ext cx="323636" cy="1607905"/>
          </a:xfrm>
          <a:prstGeom prst="rect">
            <a:avLst/>
          </a:prstGeom>
          <a:solidFill>
            <a:srgbClr val="DA1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12AFA22C-4831-4884-BE97-FCB165521141}"/>
              </a:ext>
            </a:extLst>
          </p:cNvPr>
          <p:cNvSpPr txBox="1"/>
          <p:nvPr/>
        </p:nvSpPr>
        <p:spPr>
          <a:xfrm>
            <a:off x="1315092" y="1304816"/>
            <a:ext cx="6375114" cy="1600438"/>
          </a:xfrm>
          <a:prstGeom prst="rect">
            <a:avLst/>
          </a:prstGeom>
          <a:noFill/>
        </p:spPr>
        <p:txBody>
          <a:bodyPr wrap="square" rtlCol="0">
            <a:spAutoFit/>
          </a:bodyPr>
          <a:lstStyle/>
          <a:p>
            <a:r>
              <a:rPr lang="fr-FR" sz="1400" dirty="0">
                <a:solidFill>
                  <a:srgbClr val="FF0000"/>
                </a:solidFill>
                <a:latin typeface="Source Sans Pro Black" panose="020B0803030403020204" pitchFamily="34" charset="0"/>
                <a:ea typeface="Source Sans Pro Black" panose="020B0803030403020204" pitchFamily="34" charset="0"/>
              </a:rPr>
              <a:t>« Partenaires Tournées</a:t>
            </a:r>
            <a:r>
              <a:rPr lang="fr-FR" sz="1400" dirty="0">
                <a:latin typeface="Source Sans Pro" panose="020B0503030403020204" pitchFamily="34" charset="0"/>
                <a:ea typeface="Source Sans Pro" panose="020B0503030403020204" pitchFamily="34" charset="0"/>
              </a:rPr>
              <a:t> » : Misez sur l’avenir ! Affichez vous auprès de nos futurs champions</a:t>
            </a:r>
          </a:p>
          <a:p>
            <a:r>
              <a:rPr lang="fr-FR" sz="1400" dirty="0">
                <a:latin typeface="Source Sans Pro" panose="020B0503030403020204" pitchFamily="34" charset="0"/>
                <a:ea typeface="Source Sans Pro" panose="020B0503030403020204" pitchFamily="34" charset="0"/>
              </a:rPr>
              <a:t>Sponsoriser l’une de nos tournées !</a:t>
            </a:r>
          </a:p>
          <a:p>
            <a:r>
              <a:rPr lang="fr-FR" sz="1400" dirty="0">
                <a:latin typeface="Source Sans Pro" panose="020B0503030403020204" pitchFamily="34" charset="0"/>
                <a:ea typeface="Source Sans Pro" panose="020B0503030403020204" pitchFamily="34" charset="0"/>
              </a:rPr>
              <a:t>&gt; Pack « Partenaire Digital » +</a:t>
            </a:r>
          </a:p>
          <a:p>
            <a:r>
              <a:rPr lang="fr-FR" sz="1400" dirty="0">
                <a:latin typeface="Source Sans Pro" panose="020B0503030403020204" pitchFamily="34" charset="0"/>
                <a:ea typeface="Source Sans Pro" panose="020B0503030403020204" pitchFamily="34" charset="0"/>
              </a:rPr>
              <a:t>&gt; Impression d’une bâche « spéciale tournée » aux couleurs des partenaires</a:t>
            </a:r>
          </a:p>
          <a:p>
            <a:r>
              <a:rPr lang="fr-FR" sz="1400" dirty="0">
                <a:latin typeface="Source Sans Pro" panose="020B0503030403020204" pitchFamily="34" charset="0"/>
                <a:ea typeface="Source Sans Pro" panose="020B0503030403020204" pitchFamily="34" charset="0"/>
              </a:rPr>
              <a:t>&gt; Photo des équipes devant votre bâche</a:t>
            </a:r>
          </a:p>
          <a:p>
            <a:r>
              <a:rPr lang="fr-FR" sz="1400" dirty="0">
                <a:latin typeface="Source Sans Pro" panose="020B0503030403020204" pitchFamily="34" charset="0"/>
                <a:ea typeface="Source Sans Pro" panose="020B0503030403020204" pitchFamily="34" charset="0"/>
              </a:rPr>
              <a:t>&gt; Remise d’un cadre</a:t>
            </a:r>
          </a:p>
        </p:txBody>
      </p:sp>
      <p:sp>
        <p:nvSpPr>
          <p:cNvPr id="8" name="Rectangle 7">
            <a:extLst>
              <a:ext uri="{FF2B5EF4-FFF2-40B4-BE49-F238E27FC236}">
                <a16:creationId xmlns:a16="http://schemas.microsoft.com/office/drawing/2014/main" id="{FA15F338-634C-4DF1-9445-6BDC987AC225}"/>
              </a:ext>
            </a:extLst>
          </p:cNvPr>
          <p:cNvSpPr/>
          <p:nvPr/>
        </p:nvSpPr>
        <p:spPr>
          <a:xfrm>
            <a:off x="5625101" y="3043328"/>
            <a:ext cx="2589087" cy="927634"/>
          </a:xfrm>
          <a:prstGeom prst="rect">
            <a:avLst/>
          </a:prstGeom>
          <a:solidFill>
            <a:srgbClr val="DA1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t>Tournée Belgique : 	750 €</a:t>
            </a:r>
          </a:p>
          <a:p>
            <a:r>
              <a:rPr lang="fr-FR" sz="1400" dirty="0"/>
              <a:t>Tournée Italie : 	500 €</a:t>
            </a:r>
          </a:p>
          <a:p>
            <a:r>
              <a:rPr lang="fr-FR" sz="1400" dirty="0"/>
              <a:t>Challenge Verrier : 	500 €</a:t>
            </a:r>
          </a:p>
          <a:p>
            <a:r>
              <a:rPr lang="fr-FR" sz="1400" dirty="0"/>
              <a:t>Challenge Viala : 	500 €</a:t>
            </a:r>
          </a:p>
        </p:txBody>
      </p:sp>
      <p:sp>
        <p:nvSpPr>
          <p:cNvPr id="9" name="ZoneTexte 8">
            <a:extLst>
              <a:ext uri="{FF2B5EF4-FFF2-40B4-BE49-F238E27FC236}">
                <a16:creationId xmlns:a16="http://schemas.microsoft.com/office/drawing/2014/main" id="{B96897E1-EDAC-4003-AE3A-8917CF2D9F68}"/>
              </a:ext>
            </a:extLst>
          </p:cNvPr>
          <p:cNvSpPr txBox="1"/>
          <p:nvPr/>
        </p:nvSpPr>
        <p:spPr>
          <a:xfrm>
            <a:off x="154113" y="6280822"/>
            <a:ext cx="3776442" cy="400110"/>
          </a:xfrm>
          <a:prstGeom prst="rect">
            <a:avLst/>
          </a:prstGeom>
          <a:noFill/>
        </p:spPr>
        <p:txBody>
          <a:bodyPr wrap="square" rtlCol="0">
            <a:spAutoFit/>
          </a:bodyPr>
          <a:lstStyle/>
          <a:p>
            <a:pPr algn="ctr"/>
            <a:r>
              <a:rPr lang="fr-FR" sz="2000" dirty="0">
                <a:solidFill>
                  <a:schemeClr val="bg1"/>
                </a:solidFill>
                <a:latin typeface="Source Sans Pro Black" panose="020B0803030403020204" pitchFamily="34" charset="0"/>
                <a:ea typeface="Source Sans Pro Black" panose="020B0803030403020204" pitchFamily="34" charset="0"/>
              </a:rPr>
              <a:t>Tournée européenne jeunes</a:t>
            </a:r>
          </a:p>
        </p:txBody>
      </p:sp>
    </p:spTree>
    <p:extLst>
      <p:ext uri="{BB962C8B-B14F-4D97-AF65-F5344CB8AC3E}">
        <p14:creationId xmlns:p14="http://schemas.microsoft.com/office/powerpoint/2010/main" val="3431423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937B2D-EDBB-4552-B129-1B1577AB852F}"/>
              </a:ext>
            </a:extLst>
          </p:cNvPr>
          <p:cNvSpPr/>
          <p:nvPr/>
        </p:nvSpPr>
        <p:spPr>
          <a:xfrm>
            <a:off x="-51370" y="6112108"/>
            <a:ext cx="12243370" cy="745892"/>
          </a:xfrm>
          <a:prstGeom prst="rect">
            <a:avLst/>
          </a:prstGeom>
          <a:solidFill>
            <a:srgbClr val="1701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E496CF07-BF53-4440-9B71-58182D6BB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47" y="6112107"/>
            <a:ext cx="737540" cy="737540"/>
          </a:xfrm>
          <a:prstGeom prst="rect">
            <a:avLst/>
          </a:prstGeom>
        </p:spPr>
      </p:pic>
      <p:pic>
        <p:nvPicPr>
          <p:cNvPr id="4" name="Image 3">
            <a:extLst>
              <a:ext uri="{FF2B5EF4-FFF2-40B4-BE49-F238E27FC236}">
                <a16:creationId xmlns:a16="http://schemas.microsoft.com/office/drawing/2014/main" id="{7D4E0118-E0E0-4B15-839D-3278082DC755}"/>
              </a:ext>
            </a:extLst>
          </p:cNvPr>
          <p:cNvPicPr>
            <a:picLocks noChangeAspect="1"/>
          </p:cNvPicPr>
          <p:nvPr/>
        </p:nvPicPr>
        <p:blipFill rotWithShape="1">
          <a:blip r:embed="rId3"/>
          <a:srcRect l="25697" t="13558" r="28211" b="63371"/>
          <a:stretch/>
        </p:blipFill>
        <p:spPr>
          <a:xfrm>
            <a:off x="6070315" y="3736616"/>
            <a:ext cx="5890250" cy="1965543"/>
          </a:xfrm>
          <a:prstGeom prst="rect">
            <a:avLst/>
          </a:prstGeom>
        </p:spPr>
      </p:pic>
      <p:pic>
        <p:nvPicPr>
          <p:cNvPr id="6" name="Image 5">
            <a:extLst>
              <a:ext uri="{FF2B5EF4-FFF2-40B4-BE49-F238E27FC236}">
                <a16:creationId xmlns:a16="http://schemas.microsoft.com/office/drawing/2014/main" id="{00BF6D40-BE80-4992-816E-8DFACDA964C3}"/>
              </a:ext>
            </a:extLst>
          </p:cNvPr>
          <p:cNvPicPr>
            <a:picLocks noChangeAspect="1"/>
          </p:cNvPicPr>
          <p:nvPr/>
        </p:nvPicPr>
        <p:blipFill rotWithShape="1">
          <a:blip r:embed="rId4"/>
          <a:srcRect l="25348" t="13557" r="28560" b="53934"/>
          <a:stretch/>
        </p:blipFill>
        <p:spPr>
          <a:xfrm>
            <a:off x="477747" y="874055"/>
            <a:ext cx="5890250" cy="2769629"/>
          </a:xfrm>
          <a:prstGeom prst="rect">
            <a:avLst/>
          </a:prstGeom>
        </p:spPr>
      </p:pic>
      <p:sp>
        <p:nvSpPr>
          <p:cNvPr id="11" name="ZoneTexte 10">
            <a:extLst>
              <a:ext uri="{FF2B5EF4-FFF2-40B4-BE49-F238E27FC236}">
                <a16:creationId xmlns:a16="http://schemas.microsoft.com/office/drawing/2014/main" id="{3B67C956-9986-4DC1-B075-315CA294FA88}"/>
              </a:ext>
            </a:extLst>
          </p:cNvPr>
          <p:cNvSpPr txBox="1"/>
          <p:nvPr/>
        </p:nvSpPr>
        <p:spPr>
          <a:xfrm>
            <a:off x="1663550" y="232739"/>
            <a:ext cx="8864899" cy="461665"/>
          </a:xfrm>
          <a:prstGeom prst="rect">
            <a:avLst/>
          </a:prstGeom>
          <a:noFill/>
        </p:spPr>
        <p:txBody>
          <a:bodyPr wrap="square" rtlCol="0">
            <a:spAutoFit/>
          </a:bodyPr>
          <a:lstStyle/>
          <a:p>
            <a:pPr algn="ctr"/>
            <a:r>
              <a:rPr lang="fr-FR" sz="2400" dirty="0">
                <a:solidFill>
                  <a:srgbClr val="24214E"/>
                </a:solidFill>
                <a:latin typeface="Source Sans Pro Black" panose="020B0803030403020204" pitchFamily="34" charset="0"/>
                <a:ea typeface="Source Sans Pro Black" panose="020B0803030403020204" pitchFamily="34" charset="0"/>
              </a:rPr>
              <a:t>Sponsoring : Offres Entreprises Packagées</a:t>
            </a:r>
          </a:p>
        </p:txBody>
      </p:sp>
      <p:sp>
        <p:nvSpPr>
          <p:cNvPr id="8" name="ZoneTexte 7">
            <a:extLst>
              <a:ext uri="{FF2B5EF4-FFF2-40B4-BE49-F238E27FC236}">
                <a16:creationId xmlns:a16="http://schemas.microsoft.com/office/drawing/2014/main" id="{91575BC2-F309-4F6F-A72E-B161770DC801}"/>
              </a:ext>
            </a:extLst>
          </p:cNvPr>
          <p:cNvSpPr txBox="1"/>
          <p:nvPr/>
        </p:nvSpPr>
        <p:spPr>
          <a:xfrm>
            <a:off x="154113" y="6280822"/>
            <a:ext cx="3776442" cy="400110"/>
          </a:xfrm>
          <a:prstGeom prst="rect">
            <a:avLst/>
          </a:prstGeom>
          <a:noFill/>
        </p:spPr>
        <p:txBody>
          <a:bodyPr wrap="square" rtlCol="0">
            <a:spAutoFit/>
          </a:bodyPr>
          <a:lstStyle/>
          <a:p>
            <a:pPr algn="ctr"/>
            <a:r>
              <a:rPr lang="fr-FR" sz="2000" dirty="0">
                <a:solidFill>
                  <a:schemeClr val="bg1"/>
                </a:solidFill>
                <a:latin typeface="Source Sans Pro Black" panose="020B0803030403020204" pitchFamily="34" charset="0"/>
                <a:ea typeface="Source Sans Pro Black" panose="020B0803030403020204" pitchFamily="34" charset="0"/>
              </a:rPr>
              <a:t>Tournée européenne jeunes</a:t>
            </a:r>
          </a:p>
        </p:txBody>
      </p:sp>
    </p:spTree>
    <p:extLst>
      <p:ext uri="{BB962C8B-B14F-4D97-AF65-F5344CB8AC3E}">
        <p14:creationId xmlns:p14="http://schemas.microsoft.com/office/powerpoint/2010/main" val="2113623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AE2140A-A1C0-43E3-9039-6A69CCA6B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5057" y="967211"/>
            <a:ext cx="2621884" cy="2621884"/>
          </a:xfrm>
          <a:prstGeom prst="rect">
            <a:avLst/>
          </a:prstGeom>
        </p:spPr>
      </p:pic>
      <p:sp>
        <p:nvSpPr>
          <p:cNvPr id="6" name="ZoneTexte 5">
            <a:extLst>
              <a:ext uri="{FF2B5EF4-FFF2-40B4-BE49-F238E27FC236}">
                <a16:creationId xmlns:a16="http://schemas.microsoft.com/office/drawing/2014/main" id="{B0124DAA-5467-49C0-BA8A-8E2AACEA71BF}"/>
              </a:ext>
            </a:extLst>
          </p:cNvPr>
          <p:cNvSpPr txBox="1"/>
          <p:nvPr/>
        </p:nvSpPr>
        <p:spPr>
          <a:xfrm>
            <a:off x="3484733" y="3757025"/>
            <a:ext cx="5222531" cy="1077218"/>
          </a:xfrm>
          <a:prstGeom prst="rect">
            <a:avLst/>
          </a:prstGeom>
          <a:noFill/>
        </p:spPr>
        <p:txBody>
          <a:bodyPr wrap="square" rtlCol="0">
            <a:spAutoFit/>
          </a:bodyPr>
          <a:lstStyle/>
          <a:p>
            <a:pPr algn="ctr"/>
            <a:r>
              <a:rPr lang="fr-FR" sz="3200" dirty="0">
                <a:solidFill>
                  <a:srgbClr val="24214E"/>
                </a:solidFill>
                <a:latin typeface="Source Sans Pro Black" panose="020B0803030403020204" pitchFamily="34" charset="0"/>
                <a:ea typeface="Source Sans Pro Black" panose="020B0803030403020204" pitchFamily="34" charset="0"/>
              </a:rPr>
              <a:t>Merci pour votre attention et votre générosité !</a:t>
            </a:r>
          </a:p>
        </p:txBody>
      </p:sp>
    </p:spTree>
    <p:extLst>
      <p:ext uri="{BB962C8B-B14F-4D97-AF65-F5344CB8AC3E}">
        <p14:creationId xmlns:p14="http://schemas.microsoft.com/office/powerpoint/2010/main" val="3868274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DAA8A-CF42-4CE5-BD87-DE55BA1AE934}"/>
              </a:ext>
            </a:extLst>
          </p:cNvPr>
          <p:cNvSpPr/>
          <p:nvPr/>
        </p:nvSpPr>
        <p:spPr>
          <a:xfrm>
            <a:off x="-51370" y="6112108"/>
            <a:ext cx="12243370" cy="745892"/>
          </a:xfrm>
          <a:prstGeom prst="rect">
            <a:avLst/>
          </a:prstGeom>
          <a:solidFill>
            <a:srgbClr val="1701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4ECE0E83-7542-4D6A-AAA8-997F638EB95E}"/>
              </a:ext>
            </a:extLst>
          </p:cNvPr>
          <p:cNvSpPr txBox="1"/>
          <p:nvPr/>
        </p:nvSpPr>
        <p:spPr>
          <a:xfrm>
            <a:off x="154113" y="6280822"/>
            <a:ext cx="3776442" cy="400110"/>
          </a:xfrm>
          <a:prstGeom prst="rect">
            <a:avLst/>
          </a:prstGeom>
          <a:noFill/>
        </p:spPr>
        <p:txBody>
          <a:bodyPr wrap="square" rtlCol="0">
            <a:spAutoFit/>
          </a:bodyPr>
          <a:lstStyle/>
          <a:p>
            <a:pPr algn="ctr"/>
            <a:r>
              <a:rPr lang="fr-FR" sz="2000" dirty="0">
                <a:solidFill>
                  <a:schemeClr val="bg1"/>
                </a:solidFill>
                <a:latin typeface="Source Sans Pro Black" panose="020B0803030403020204" pitchFamily="34" charset="0"/>
                <a:ea typeface="Source Sans Pro Black" panose="020B0803030403020204" pitchFamily="34" charset="0"/>
              </a:rPr>
              <a:t>Tournée européenne jeunes</a:t>
            </a:r>
          </a:p>
        </p:txBody>
      </p:sp>
      <p:pic>
        <p:nvPicPr>
          <p:cNvPr id="4" name="Image 3">
            <a:extLst>
              <a:ext uri="{FF2B5EF4-FFF2-40B4-BE49-F238E27FC236}">
                <a16:creationId xmlns:a16="http://schemas.microsoft.com/office/drawing/2014/main" id="{A909705D-5D05-4D38-9945-505F49759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47" y="6112107"/>
            <a:ext cx="737540" cy="737540"/>
          </a:xfrm>
          <a:prstGeom prst="rect">
            <a:avLst/>
          </a:prstGeom>
        </p:spPr>
      </p:pic>
      <p:sp>
        <p:nvSpPr>
          <p:cNvPr id="5" name="ZoneTexte 4">
            <a:extLst>
              <a:ext uri="{FF2B5EF4-FFF2-40B4-BE49-F238E27FC236}">
                <a16:creationId xmlns:a16="http://schemas.microsoft.com/office/drawing/2014/main" id="{C4C759E8-F596-424F-899B-E5349726124E}"/>
              </a:ext>
            </a:extLst>
          </p:cNvPr>
          <p:cNvSpPr txBox="1"/>
          <p:nvPr/>
        </p:nvSpPr>
        <p:spPr>
          <a:xfrm>
            <a:off x="1057701" y="716506"/>
            <a:ext cx="10031105" cy="923330"/>
          </a:xfrm>
          <a:prstGeom prst="rect">
            <a:avLst/>
          </a:prstGeom>
          <a:noFill/>
        </p:spPr>
        <p:txBody>
          <a:bodyPr wrap="square" rtlCol="0">
            <a:spAutoFit/>
          </a:bodyPr>
          <a:lstStyle/>
          <a:p>
            <a:r>
              <a:rPr lang="fr-FR" dirty="0">
                <a:solidFill>
                  <a:srgbClr val="170182"/>
                </a:solidFill>
              </a:rPr>
              <a:t>Après 2 ans de confinement, de championnats et de compétitions annulées, du manque de sport collectif en général et de hockey en particulier, le FCL Lyon Hockey Club organise la plus grande tournée européenne de jeunes de son histoire pour :</a:t>
            </a:r>
          </a:p>
        </p:txBody>
      </p:sp>
      <p:sp>
        <p:nvSpPr>
          <p:cNvPr id="6" name="ZoneTexte 5">
            <a:extLst>
              <a:ext uri="{FF2B5EF4-FFF2-40B4-BE49-F238E27FC236}">
                <a16:creationId xmlns:a16="http://schemas.microsoft.com/office/drawing/2014/main" id="{0D3819B3-C993-46E5-8A65-DEBF65B1E5EE}"/>
              </a:ext>
            </a:extLst>
          </p:cNvPr>
          <p:cNvSpPr txBox="1"/>
          <p:nvPr/>
        </p:nvSpPr>
        <p:spPr>
          <a:xfrm>
            <a:off x="1776482" y="2074714"/>
            <a:ext cx="10031105" cy="1891287"/>
          </a:xfrm>
          <a:prstGeom prst="rect">
            <a:avLst/>
          </a:prstGeom>
          <a:noFill/>
        </p:spPr>
        <p:txBody>
          <a:bodyPr wrap="square" rtlCol="0">
            <a:spAutoFit/>
          </a:bodyPr>
          <a:lstStyle/>
          <a:p>
            <a:pPr>
              <a:lnSpc>
                <a:spcPct val="150000"/>
              </a:lnSpc>
            </a:pPr>
            <a:r>
              <a:rPr lang="fr-FR" sz="2000" dirty="0">
                <a:solidFill>
                  <a:srgbClr val="170182"/>
                </a:solidFill>
              </a:rPr>
              <a:t>Souder les équipes dès le plus jeune âge</a:t>
            </a:r>
          </a:p>
          <a:p>
            <a:pPr>
              <a:lnSpc>
                <a:spcPct val="150000"/>
              </a:lnSpc>
            </a:pPr>
            <a:r>
              <a:rPr lang="fr-FR" sz="2000" dirty="0">
                <a:solidFill>
                  <a:srgbClr val="170182"/>
                </a:solidFill>
              </a:rPr>
              <a:t>(Re)donner le goût de la compétition et de l’effort individuel</a:t>
            </a:r>
          </a:p>
          <a:p>
            <a:pPr>
              <a:lnSpc>
                <a:spcPct val="150000"/>
              </a:lnSpc>
            </a:pPr>
            <a:r>
              <a:rPr lang="fr-FR" sz="2000" dirty="0">
                <a:solidFill>
                  <a:srgbClr val="170182"/>
                </a:solidFill>
              </a:rPr>
              <a:t>Profiter d’un environnement multiculturel</a:t>
            </a:r>
          </a:p>
          <a:p>
            <a:pPr>
              <a:lnSpc>
                <a:spcPct val="150000"/>
              </a:lnSpc>
            </a:pPr>
            <a:r>
              <a:rPr lang="fr-FR" sz="2000" dirty="0">
                <a:solidFill>
                  <a:srgbClr val="170182"/>
                </a:solidFill>
              </a:rPr>
              <a:t>Découvrir le hockey au-delà de notre zone 4 (Lyon – Grenoble – Saint Etienne – Antibes)</a:t>
            </a:r>
          </a:p>
        </p:txBody>
      </p:sp>
      <p:sp>
        <p:nvSpPr>
          <p:cNvPr id="8" name="ZoneTexte 7">
            <a:extLst>
              <a:ext uri="{FF2B5EF4-FFF2-40B4-BE49-F238E27FC236}">
                <a16:creationId xmlns:a16="http://schemas.microsoft.com/office/drawing/2014/main" id="{B25661B7-C661-4442-87B3-436218742248}"/>
              </a:ext>
            </a:extLst>
          </p:cNvPr>
          <p:cNvSpPr txBox="1"/>
          <p:nvPr/>
        </p:nvSpPr>
        <p:spPr>
          <a:xfrm>
            <a:off x="2956920" y="4781256"/>
            <a:ext cx="6131256" cy="830997"/>
          </a:xfrm>
          <a:prstGeom prst="rect">
            <a:avLst/>
          </a:prstGeom>
          <a:noFill/>
        </p:spPr>
        <p:txBody>
          <a:bodyPr wrap="square">
            <a:spAutoFit/>
          </a:bodyPr>
          <a:lstStyle/>
          <a:p>
            <a:pPr algn="ctr"/>
            <a:r>
              <a:rPr lang="fr-FR" sz="2400" dirty="0">
                <a:solidFill>
                  <a:srgbClr val="170182"/>
                </a:solidFill>
                <a:latin typeface="Source Sans Pro Black" panose="020B0803030403020204" pitchFamily="34" charset="0"/>
                <a:ea typeface="Source Sans Pro Black" panose="020B0803030403020204" pitchFamily="34" charset="0"/>
              </a:rPr>
              <a:t>Et bien sûr fabriquer des souvenirs comme seul le hockey peut en créer !</a:t>
            </a:r>
          </a:p>
        </p:txBody>
      </p:sp>
      <p:pic>
        <p:nvPicPr>
          <p:cNvPr id="6146" name="Picture 2" descr="Google (Android 12L)">
            <a:extLst>
              <a:ext uri="{FF2B5EF4-FFF2-40B4-BE49-F238E27FC236}">
                <a16:creationId xmlns:a16="http://schemas.microsoft.com/office/drawing/2014/main" id="{62E8214C-0010-4834-93B8-C26156DE0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080" y="2291845"/>
            <a:ext cx="248402" cy="2484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oogle (Android 12L)">
            <a:extLst>
              <a:ext uri="{FF2B5EF4-FFF2-40B4-BE49-F238E27FC236}">
                <a16:creationId xmlns:a16="http://schemas.microsoft.com/office/drawing/2014/main" id="{CE13F41F-C1DC-4C4E-BB58-CC30DCB95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080" y="2706020"/>
            <a:ext cx="248402" cy="2484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oogle (Android 12L)">
            <a:extLst>
              <a:ext uri="{FF2B5EF4-FFF2-40B4-BE49-F238E27FC236}">
                <a16:creationId xmlns:a16="http://schemas.microsoft.com/office/drawing/2014/main" id="{43342003-D647-45EA-95C2-0E62490A8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080" y="3203494"/>
            <a:ext cx="248402" cy="2484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oogle (Android 12L)">
            <a:extLst>
              <a:ext uri="{FF2B5EF4-FFF2-40B4-BE49-F238E27FC236}">
                <a16:creationId xmlns:a16="http://schemas.microsoft.com/office/drawing/2014/main" id="{C96E4F2F-1EFF-4BF1-83BD-2CBF9F259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080" y="3617669"/>
            <a:ext cx="248402" cy="24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27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DAA8A-CF42-4CE5-BD87-DE55BA1AE934}"/>
              </a:ext>
            </a:extLst>
          </p:cNvPr>
          <p:cNvSpPr/>
          <p:nvPr/>
        </p:nvSpPr>
        <p:spPr>
          <a:xfrm>
            <a:off x="-51370" y="6112108"/>
            <a:ext cx="12243370" cy="745892"/>
          </a:xfrm>
          <a:prstGeom prst="rect">
            <a:avLst/>
          </a:prstGeom>
          <a:solidFill>
            <a:srgbClr val="1701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A909705D-5D05-4D38-9945-505F49759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47" y="6112107"/>
            <a:ext cx="737540" cy="737540"/>
          </a:xfrm>
          <a:prstGeom prst="rect">
            <a:avLst/>
          </a:prstGeom>
        </p:spPr>
      </p:pic>
      <p:sp>
        <p:nvSpPr>
          <p:cNvPr id="6" name="ZoneTexte 5">
            <a:extLst>
              <a:ext uri="{FF2B5EF4-FFF2-40B4-BE49-F238E27FC236}">
                <a16:creationId xmlns:a16="http://schemas.microsoft.com/office/drawing/2014/main" id="{0D3819B3-C993-46E5-8A65-DEBF65B1E5EE}"/>
              </a:ext>
            </a:extLst>
          </p:cNvPr>
          <p:cNvSpPr txBox="1"/>
          <p:nvPr/>
        </p:nvSpPr>
        <p:spPr>
          <a:xfrm>
            <a:off x="363941" y="1238853"/>
            <a:ext cx="5490950" cy="400110"/>
          </a:xfrm>
          <a:prstGeom prst="rect">
            <a:avLst/>
          </a:prstGeom>
          <a:noFill/>
        </p:spPr>
        <p:txBody>
          <a:bodyPr wrap="square" rtlCol="0">
            <a:spAutoFit/>
          </a:bodyPr>
          <a:lstStyle/>
          <a:p>
            <a:pPr algn="ctr"/>
            <a:r>
              <a:rPr lang="fr-FR" sz="2000" dirty="0">
                <a:solidFill>
                  <a:srgbClr val="170182"/>
                </a:solidFill>
                <a:latin typeface="Source Sans Pro" panose="020B0503030403020204" pitchFamily="34" charset="0"/>
                <a:ea typeface="Source Sans Pro" panose="020B0503030403020204" pitchFamily="34" charset="0"/>
              </a:rPr>
              <a:t>2 tournois internationaux en France :</a:t>
            </a:r>
          </a:p>
        </p:txBody>
      </p:sp>
      <p:sp>
        <p:nvSpPr>
          <p:cNvPr id="7" name="ZoneTexte 6">
            <a:extLst>
              <a:ext uri="{FF2B5EF4-FFF2-40B4-BE49-F238E27FC236}">
                <a16:creationId xmlns:a16="http://schemas.microsoft.com/office/drawing/2014/main" id="{25392657-F01B-44CD-B9B6-FB6F5F5EC3E2}"/>
              </a:ext>
            </a:extLst>
          </p:cNvPr>
          <p:cNvSpPr txBox="1"/>
          <p:nvPr/>
        </p:nvSpPr>
        <p:spPr>
          <a:xfrm>
            <a:off x="2804466" y="397227"/>
            <a:ext cx="6611421" cy="461665"/>
          </a:xfrm>
          <a:prstGeom prst="rect">
            <a:avLst/>
          </a:prstGeom>
          <a:noFill/>
        </p:spPr>
        <p:txBody>
          <a:bodyPr wrap="square" rtlCol="0">
            <a:spAutoFit/>
          </a:bodyPr>
          <a:lstStyle/>
          <a:p>
            <a:pPr algn="ctr"/>
            <a:r>
              <a:rPr lang="fr-FR" sz="2400" dirty="0">
                <a:solidFill>
                  <a:srgbClr val="24214E"/>
                </a:solidFill>
                <a:latin typeface="Source Sans Pro Black" panose="020B0803030403020204" pitchFamily="34" charset="0"/>
                <a:ea typeface="Source Sans Pro Black" panose="020B0803030403020204" pitchFamily="34" charset="0"/>
              </a:rPr>
              <a:t>4 grandes tournées organisées</a:t>
            </a:r>
          </a:p>
        </p:txBody>
      </p:sp>
      <p:pic>
        <p:nvPicPr>
          <p:cNvPr id="8" name="Image 7">
            <a:extLst>
              <a:ext uri="{FF2B5EF4-FFF2-40B4-BE49-F238E27FC236}">
                <a16:creationId xmlns:a16="http://schemas.microsoft.com/office/drawing/2014/main" id="{182E979E-54B6-4F73-8620-802818D49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00" y="1823693"/>
            <a:ext cx="1246657" cy="1239594"/>
          </a:xfrm>
          <a:prstGeom prst="rect">
            <a:avLst/>
          </a:prstGeom>
        </p:spPr>
      </p:pic>
      <p:pic>
        <p:nvPicPr>
          <p:cNvPr id="2050" name="Picture 2" descr="Racing Club de France — Wikipédia">
            <a:extLst>
              <a:ext uri="{FF2B5EF4-FFF2-40B4-BE49-F238E27FC236}">
                <a16:creationId xmlns:a16="http://schemas.microsoft.com/office/drawing/2014/main" id="{D8E7164B-7BC4-431F-AFDB-2DF8729AD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00" y="3359579"/>
            <a:ext cx="1202329" cy="1513863"/>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1893B14-6412-4FF4-AC5A-843751F0B1EC}"/>
              </a:ext>
            </a:extLst>
          </p:cNvPr>
          <p:cNvSpPr txBox="1"/>
          <p:nvPr/>
        </p:nvSpPr>
        <p:spPr>
          <a:xfrm>
            <a:off x="2051712" y="2255797"/>
            <a:ext cx="3830471" cy="400110"/>
          </a:xfrm>
          <a:prstGeom prst="rect">
            <a:avLst/>
          </a:prstGeom>
          <a:noFill/>
        </p:spPr>
        <p:txBody>
          <a:bodyPr wrap="square" rtlCol="0">
            <a:spAutoFit/>
          </a:bodyPr>
          <a:lstStyle/>
          <a:p>
            <a:r>
              <a:rPr lang="fr-FR" sz="2000" dirty="0">
                <a:solidFill>
                  <a:srgbClr val="170182"/>
                </a:solidFill>
                <a:latin typeface="Source Sans Pro Black" panose="020B0803030403020204" pitchFamily="34" charset="0"/>
                <a:ea typeface="Source Sans Pro Black" panose="020B0803030403020204" pitchFamily="34" charset="0"/>
              </a:rPr>
              <a:t>Challenge Verrier pour les U14</a:t>
            </a:r>
          </a:p>
        </p:txBody>
      </p:sp>
      <p:sp>
        <p:nvSpPr>
          <p:cNvPr id="11" name="ZoneTexte 10">
            <a:extLst>
              <a:ext uri="{FF2B5EF4-FFF2-40B4-BE49-F238E27FC236}">
                <a16:creationId xmlns:a16="http://schemas.microsoft.com/office/drawing/2014/main" id="{16BCCE55-786C-4557-9C0F-5AD27F8BA073}"/>
              </a:ext>
            </a:extLst>
          </p:cNvPr>
          <p:cNvSpPr txBox="1"/>
          <p:nvPr/>
        </p:nvSpPr>
        <p:spPr>
          <a:xfrm>
            <a:off x="2051711" y="3845536"/>
            <a:ext cx="3830471" cy="400110"/>
          </a:xfrm>
          <a:prstGeom prst="rect">
            <a:avLst/>
          </a:prstGeom>
          <a:noFill/>
        </p:spPr>
        <p:txBody>
          <a:bodyPr wrap="square" rtlCol="0">
            <a:spAutoFit/>
          </a:bodyPr>
          <a:lstStyle/>
          <a:p>
            <a:r>
              <a:rPr lang="fr-FR" sz="2000" dirty="0">
                <a:solidFill>
                  <a:srgbClr val="170182"/>
                </a:solidFill>
                <a:latin typeface="Source Sans Pro Black" panose="020B0803030403020204" pitchFamily="34" charset="0"/>
                <a:ea typeface="Source Sans Pro Black" panose="020B0803030403020204" pitchFamily="34" charset="0"/>
              </a:rPr>
              <a:t>Challenge Viala pour les U10</a:t>
            </a:r>
          </a:p>
        </p:txBody>
      </p:sp>
      <p:sp>
        <p:nvSpPr>
          <p:cNvPr id="12" name="ZoneTexte 11">
            <a:extLst>
              <a:ext uri="{FF2B5EF4-FFF2-40B4-BE49-F238E27FC236}">
                <a16:creationId xmlns:a16="http://schemas.microsoft.com/office/drawing/2014/main" id="{B8349BBF-D21D-4967-90EC-EF7CF5EDD42E}"/>
              </a:ext>
            </a:extLst>
          </p:cNvPr>
          <p:cNvSpPr txBox="1"/>
          <p:nvPr/>
        </p:nvSpPr>
        <p:spPr>
          <a:xfrm>
            <a:off x="6337109" y="1238853"/>
            <a:ext cx="5490950" cy="400110"/>
          </a:xfrm>
          <a:prstGeom prst="rect">
            <a:avLst/>
          </a:prstGeom>
          <a:noFill/>
        </p:spPr>
        <p:txBody>
          <a:bodyPr wrap="square" rtlCol="0">
            <a:spAutoFit/>
          </a:bodyPr>
          <a:lstStyle/>
          <a:p>
            <a:pPr algn="ctr"/>
            <a:r>
              <a:rPr lang="fr-FR" sz="2000" dirty="0">
                <a:solidFill>
                  <a:srgbClr val="170182"/>
                </a:solidFill>
                <a:latin typeface="Source Sans Pro" panose="020B0503030403020204" pitchFamily="34" charset="0"/>
                <a:ea typeface="Source Sans Pro" panose="020B0503030403020204" pitchFamily="34" charset="0"/>
              </a:rPr>
              <a:t>2 tournées à l’étranger :</a:t>
            </a:r>
          </a:p>
        </p:txBody>
      </p:sp>
      <p:pic>
        <p:nvPicPr>
          <p:cNvPr id="2052" name="Picture 4" descr="Drapeau de la Belgique — Wikipédia">
            <a:extLst>
              <a:ext uri="{FF2B5EF4-FFF2-40B4-BE49-F238E27FC236}">
                <a16:creationId xmlns:a16="http://schemas.microsoft.com/office/drawing/2014/main" id="{7D323807-0C6D-4E7E-A9FE-5632BB8EE2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7917" y="2027343"/>
            <a:ext cx="1278702" cy="8524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rapeau de l&amp;amp;#39;Italie — Wikipédia">
            <a:extLst>
              <a:ext uri="{FF2B5EF4-FFF2-40B4-BE49-F238E27FC236}">
                <a16:creationId xmlns:a16="http://schemas.microsoft.com/office/drawing/2014/main" id="{39F3524B-1A54-4225-90B3-29DF95936D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7917" y="3574694"/>
            <a:ext cx="1275802" cy="852468"/>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85601AA1-F3C7-4790-B15B-33BADE230C78}"/>
              </a:ext>
            </a:extLst>
          </p:cNvPr>
          <p:cNvSpPr txBox="1"/>
          <p:nvPr/>
        </p:nvSpPr>
        <p:spPr>
          <a:xfrm>
            <a:off x="8225052" y="2273568"/>
            <a:ext cx="3830471" cy="400110"/>
          </a:xfrm>
          <a:prstGeom prst="rect">
            <a:avLst/>
          </a:prstGeom>
          <a:noFill/>
        </p:spPr>
        <p:txBody>
          <a:bodyPr wrap="square" rtlCol="0">
            <a:spAutoFit/>
          </a:bodyPr>
          <a:lstStyle/>
          <a:p>
            <a:r>
              <a:rPr lang="fr-FR" sz="2000" dirty="0">
                <a:solidFill>
                  <a:srgbClr val="170182"/>
                </a:solidFill>
                <a:latin typeface="Source Sans Pro Black" panose="020B0803030403020204" pitchFamily="34" charset="0"/>
                <a:ea typeface="Source Sans Pro Black" panose="020B0803030403020204" pitchFamily="34" charset="0"/>
              </a:rPr>
              <a:t>Belgique pour les U16-U14</a:t>
            </a:r>
          </a:p>
        </p:txBody>
      </p:sp>
      <p:sp>
        <p:nvSpPr>
          <p:cNvPr id="16" name="ZoneTexte 15">
            <a:extLst>
              <a:ext uri="{FF2B5EF4-FFF2-40B4-BE49-F238E27FC236}">
                <a16:creationId xmlns:a16="http://schemas.microsoft.com/office/drawing/2014/main" id="{764BA799-F4FF-44B5-B2DC-B0F32D731F62}"/>
              </a:ext>
            </a:extLst>
          </p:cNvPr>
          <p:cNvSpPr txBox="1"/>
          <p:nvPr/>
        </p:nvSpPr>
        <p:spPr>
          <a:xfrm>
            <a:off x="8225051" y="3863307"/>
            <a:ext cx="3830471" cy="400110"/>
          </a:xfrm>
          <a:prstGeom prst="rect">
            <a:avLst/>
          </a:prstGeom>
          <a:noFill/>
        </p:spPr>
        <p:txBody>
          <a:bodyPr wrap="square" rtlCol="0">
            <a:spAutoFit/>
          </a:bodyPr>
          <a:lstStyle/>
          <a:p>
            <a:r>
              <a:rPr lang="fr-FR" sz="2000" dirty="0">
                <a:solidFill>
                  <a:srgbClr val="170182"/>
                </a:solidFill>
                <a:latin typeface="Source Sans Pro Black" panose="020B0803030403020204" pitchFamily="34" charset="0"/>
                <a:ea typeface="Source Sans Pro Black" panose="020B0803030403020204" pitchFamily="34" charset="0"/>
              </a:rPr>
              <a:t>Italie pour les U12-U10</a:t>
            </a:r>
          </a:p>
        </p:txBody>
      </p:sp>
      <p:cxnSp>
        <p:nvCxnSpPr>
          <p:cNvPr id="13" name="Connecteur droit 12">
            <a:extLst>
              <a:ext uri="{FF2B5EF4-FFF2-40B4-BE49-F238E27FC236}">
                <a16:creationId xmlns:a16="http://schemas.microsoft.com/office/drawing/2014/main" id="{1A26F510-F2CD-43E5-BC27-94DBFA7504D0}"/>
              </a:ext>
            </a:extLst>
          </p:cNvPr>
          <p:cNvCxnSpPr>
            <a:cxnSpLocks/>
          </p:cNvCxnSpPr>
          <p:nvPr/>
        </p:nvCxnSpPr>
        <p:spPr>
          <a:xfrm>
            <a:off x="6096000" y="1328103"/>
            <a:ext cx="0" cy="3545339"/>
          </a:xfrm>
          <a:prstGeom prst="line">
            <a:avLst/>
          </a:prstGeom>
          <a:ln w="12700">
            <a:solidFill>
              <a:srgbClr val="170182"/>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D91F11C6-10AA-4B4E-A711-560213DAC3C8}"/>
              </a:ext>
            </a:extLst>
          </p:cNvPr>
          <p:cNvSpPr txBox="1"/>
          <p:nvPr/>
        </p:nvSpPr>
        <p:spPr>
          <a:xfrm>
            <a:off x="2790289" y="5260834"/>
            <a:ext cx="6611421" cy="461665"/>
          </a:xfrm>
          <a:prstGeom prst="rect">
            <a:avLst/>
          </a:prstGeom>
          <a:noFill/>
        </p:spPr>
        <p:txBody>
          <a:bodyPr wrap="square" rtlCol="0">
            <a:spAutoFit/>
          </a:bodyPr>
          <a:lstStyle/>
          <a:p>
            <a:pPr algn="ctr"/>
            <a:r>
              <a:rPr lang="fr-FR" sz="2400" dirty="0">
                <a:solidFill>
                  <a:srgbClr val="24214E"/>
                </a:solidFill>
                <a:latin typeface="Source Sans Pro Black" panose="020B0803030403020204" pitchFamily="34" charset="0"/>
                <a:ea typeface="Source Sans Pro Black" panose="020B0803030403020204" pitchFamily="34" charset="0"/>
              </a:rPr>
              <a:t>A date, c’est 85 enfants concernés !</a:t>
            </a:r>
          </a:p>
        </p:txBody>
      </p:sp>
      <p:sp>
        <p:nvSpPr>
          <p:cNvPr id="19" name="ZoneTexte 18">
            <a:extLst>
              <a:ext uri="{FF2B5EF4-FFF2-40B4-BE49-F238E27FC236}">
                <a16:creationId xmlns:a16="http://schemas.microsoft.com/office/drawing/2014/main" id="{803C68CA-A89E-4666-BD4D-6602123259B5}"/>
              </a:ext>
            </a:extLst>
          </p:cNvPr>
          <p:cNvSpPr txBox="1"/>
          <p:nvPr/>
        </p:nvSpPr>
        <p:spPr>
          <a:xfrm>
            <a:off x="154113" y="6280822"/>
            <a:ext cx="3776442" cy="400110"/>
          </a:xfrm>
          <a:prstGeom prst="rect">
            <a:avLst/>
          </a:prstGeom>
          <a:noFill/>
        </p:spPr>
        <p:txBody>
          <a:bodyPr wrap="square" rtlCol="0">
            <a:spAutoFit/>
          </a:bodyPr>
          <a:lstStyle/>
          <a:p>
            <a:pPr algn="ctr"/>
            <a:r>
              <a:rPr lang="fr-FR" sz="2000" dirty="0">
                <a:solidFill>
                  <a:schemeClr val="bg1"/>
                </a:solidFill>
                <a:latin typeface="Source Sans Pro Black" panose="020B0803030403020204" pitchFamily="34" charset="0"/>
                <a:ea typeface="Source Sans Pro Black" panose="020B0803030403020204" pitchFamily="34" charset="0"/>
              </a:rPr>
              <a:t>Tournée européenne jeunes</a:t>
            </a:r>
          </a:p>
        </p:txBody>
      </p:sp>
    </p:spTree>
    <p:extLst>
      <p:ext uri="{BB962C8B-B14F-4D97-AF65-F5344CB8AC3E}">
        <p14:creationId xmlns:p14="http://schemas.microsoft.com/office/powerpoint/2010/main" val="4173087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98131C3-3023-4FD0-A025-DF98778FB3E0}"/>
              </a:ext>
            </a:extLst>
          </p:cNvPr>
          <p:cNvSpPr txBox="1"/>
          <p:nvPr/>
        </p:nvSpPr>
        <p:spPr>
          <a:xfrm>
            <a:off x="2697823" y="344064"/>
            <a:ext cx="68160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24214E"/>
                </a:solidFill>
                <a:effectLst/>
                <a:uLnTx/>
                <a:uFillTx/>
                <a:latin typeface="Source Sans Pro Black" panose="020B0803030403020204" pitchFamily="34" charset="0"/>
                <a:ea typeface="Source Sans Pro Black" panose="020B0803030403020204" pitchFamily="34" charset="0"/>
                <a:cs typeface="+mn-cs"/>
              </a:rPr>
              <a:t>Challenge Verrier – Saint Germain en Laye – U14</a:t>
            </a:r>
          </a:p>
        </p:txBody>
      </p:sp>
      <p:sp>
        <p:nvSpPr>
          <p:cNvPr id="15" name="ZoneTexte 14">
            <a:extLst>
              <a:ext uri="{FF2B5EF4-FFF2-40B4-BE49-F238E27FC236}">
                <a16:creationId xmlns:a16="http://schemas.microsoft.com/office/drawing/2014/main" id="{B130F070-2A42-4230-845F-F100A410DD86}"/>
              </a:ext>
            </a:extLst>
          </p:cNvPr>
          <p:cNvSpPr txBox="1"/>
          <p:nvPr/>
        </p:nvSpPr>
        <p:spPr>
          <a:xfrm>
            <a:off x="307511" y="1895206"/>
            <a:ext cx="7246088"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170182"/>
                </a:solidFill>
                <a:latin typeface="Source Sans Pro Black" panose="020B0803030403020204" pitchFamily="34" charset="0"/>
                <a:ea typeface="Source Sans Pro Black" panose="020B0803030403020204" pitchFamily="34" charset="0"/>
              </a:rPr>
              <a:t>Un week-end sportif et convivial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solidFill>
                <a:srgbClr val="170182"/>
              </a:solidFill>
              <a:effectLst/>
              <a:latin typeface="Source Sans Pro" panose="020B0503030403020204" pitchFamily="34" charset="0"/>
              <a:ea typeface="Source Sans Pro" panose="020B0503030403020204" pitchFamily="34" charset="0"/>
              <a:cs typeface="Times New Roman" panose="02020603050405020304" pitchFamily="18" charset="0"/>
            </a:endParaRPr>
          </a:p>
          <a:p>
            <a:r>
              <a:rPr lang="fr-FR" dirty="0">
                <a:solidFill>
                  <a:srgbClr val="170182"/>
                </a:solidFill>
                <a:latin typeface="Source Sans Pro" panose="020B0503030403020204" pitchFamily="34" charset="0"/>
                <a:ea typeface="Source Sans Pro" panose="020B0503030403020204" pitchFamily="34" charset="0"/>
                <a:cs typeface="Times New Roman" panose="02020603050405020304" pitchFamily="18" charset="0"/>
              </a:rPr>
              <a:t>Un plateau filles et un plateau garçons regroupant 16 équipes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170182"/>
                </a:solidFill>
                <a:effectLst/>
                <a:latin typeface="Source Sans Pro" panose="020B0503030403020204" pitchFamily="34" charset="0"/>
                <a:ea typeface="Source Sans Pro" panose="020B0503030403020204" pitchFamily="34" charset="0"/>
                <a:cs typeface="Times New Roman" panose="02020603050405020304" pitchFamily="18" charset="0"/>
              </a:rPr>
              <a:t>Les déjeuners des samedi, dimanche et lundi pris sur place (BBQ etc.)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170182"/>
                </a:solidFill>
                <a:effectLst/>
                <a:latin typeface="Source Sans Pro" panose="020B0503030403020204" pitchFamily="34" charset="0"/>
                <a:ea typeface="Source Sans Pro" panose="020B0503030403020204" pitchFamily="34" charset="0"/>
                <a:cs typeface="Times New Roman" panose="02020603050405020304" pitchFamily="18" charset="0"/>
              </a:rPr>
              <a:t>Soirée Croisière sur la Seine le samedi et DJ le dimanche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70182"/>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A937B2D-EDBB-4552-B129-1B1577AB852F}"/>
              </a:ext>
            </a:extLst>
          </p:cNvPr>
          <p:cNvSpPr/>
          <p:nvPr/>
        </p:nvSpPr>
        <p:spPr>
          <a:xfrm>
            <a:off x="-51370" y="6112108"/>
            <a:ext cx="12243370" cy="745892"/>
          </a:xfrm>
          <a:prstGeom prst="rect">
            <a:avLst/>
          </a:prstGeom>
          <a:solidFill>
            <a:srgbClr val="1701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 12">
            <a:extLst>
              <a:ext uri="{FF2B5EF4-FFF2-40B4-BE49-F238E27FC236}">
                <a16:creationId xmlns:a16="http://schemas.microsoft.com/office/drawing/2014/main" id="{E496CF07-BF53-4440-9B71-58182D6BB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47" y="6112107"/>
            <a:ext cx="737540" cy="737540"/>
          </a:xfrm>
          <a:prstGeom prst="rect">
            <a:avLst/>
          </a:prstGeom>
        </p:spPr>
      </p:pic>
      <p:pic>
        <p:nvPicPr>
          <p:cNvPr id="9" name="Picture 2">
            <a:extLst>
              <a:ext uri="{FF2B5EF4-FFF2-40B4-BE49-F238E27FC236}">
                <a16:creationId xmlns:a16="http://schemas.microsoft.com/office/drawing/2014/main" id="{03682EFA-F74D-4031-9972-AFEEAC6D6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479" y="4116207"/>
            <a:ext cx="1364883" cy="8885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EC8331BA-22D9-43BB-9FEE-ECFC4EC56A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2929" y="5125476"/>
            <a:ext cx="624784" cy="8295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6A1FA24A-AA19-4C82-8120-4D54CB17B5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2484" y="5166623"/>
            <a:ext cx="1436878" cy="9386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A7625E97-9AD8-41E3-A6DA-545EC5A86E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5559" y="4183390"/>
            <a:ext cx="574690" cy="8071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BD00F313-514E-456F-B713-C2120274BC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2816" y="4193134"/>
            <a:ext cx="587851" cy="8115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a:extLst>
              <a:ext uri="{FF2B5EF4-FFF2-40B4-BE49-F238E27FC236}">
                <a16:creationId xmlns:a16="http://schemas.microsoft.com/office/drawing/2014/main" id="{CC753E86-476E-4F8B-9A7D-BA06375E9C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1791" y="5408487"/>
            <a:ext cx="1090921" cy="4616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a:extLst>
              <a:ext uri="{FF2B5EF4-FFF2-40B4-BE49-F238E27FC236}">
                <a16:creationId xmlns:a16="http://schemas.microsoft.com/office/drawing/2014/main" id="{E01A3B88-08E6-4F8B-A3C3-B311E50FA5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9948" y="4177896"/>
            <a:ext cx="723846" cy="9475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id="{ED21047B-899B-440E-A853-BBADAD0A2C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63368" y="5267423"/>
            <a:ext cx="737006" cy="7370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a:extLst>
              <a:ext uri="{FF2B5EF4-FFF2-40B4-BE49-F238E27FC236}">
                <a16:creationId xmlns:a16="http://schemas.microsoft.com/office/drawing/2014/main" id="{51030433-95B7-4F28-8DFA-FA8932A08C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55460" y="4138019"/>
            <a:ext cx="844887" cy="844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a:extLst>
              <a:ext uri="{FF2B5EF4-FFF2-40B4-BE49-F238E27FC236}">
                <a16:creationId xmlns:a16="http://schemas.microsoft.com/office/drawing/2014/main" id="{0C234CEC-3592-460B-A12C-74A31C9A84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59362" y="5287730"/>
            <a:ext cx="652429" cy="640494"/>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E13AD1DD-BFFE-42DE-B546-89456FC63B48}"/>
              </a:ext>
            </a:extLst>
          </p:cNvPr>
          <p:cNvSpPr txBox="1"/>
          <p:nvPr/>
        </p:nvSpPr>
        <p:spPr>
          <a:xfrm>
            <a:off x="6238800" y="3605308"/>
            <a:ext cx="5509647" cy="369332"/>
          </a:xfrm>
          <a:prstGeom prst="rect">
            <a:avLst/>
          </a:prstGeom>
          <a:noFill/>
        </p:spPr>
        <p:txBody>
          <a:bodyPr wrap="square">
            <a:spAutoFit/>
          </a:bodyPr>
          <a:lstStyle/>
          <a:p>
            <a:pPr algn="ctr"/>
            <a:r>
              <a:rPr lang="fr-FR" dirty="0">
                <a:solidFill>
                  <a:srgbClr val="170182"/>
                </a:solidFill>
                <a:latin typeface="Source Sans Pro" panose="020B0503030403020204" pitchFamily="34" charset="0"/>
                <a:ea typeface="Source Sans Pro" panose="020B0503030403020204" pitchFamily="34" charset="0"/>
              </a:rPr>
              <a:t>Equipes participantes aux éditions précédentes</a:t>
            </a:r>
          </a:p>
        </p:txBody>
      </p:sp>
      <p:sp>
        <p:nvSpPr>
          <p:cNvPr id="29" name="ZoneTexte 28">
            <a:extLst>
              <a:ext uri="{FF2B5EF4-FFF2-40B4-BE49-F238E27FC236}">
                <a16:creationId xmlns:a16="http://schemas.microsoft.com/office/drawing/2014/main" id="{CFA0172C-1BFF-45E2-9852-8730068FD282}"/>
              </a:ext>
            </a:extLst>
          </p:cNvPr>
          <p:cNvSpPr txBox="1"/>
          <p:nvPr/>
        </p:nvSpPr>
        <p:spPr>
          <a:xfrm>
            <a:off x="349725" y="1218919"/>
            <a:ext cx="5509647" cy="369332"/>
          </a:xfrm>
          <a:prstGeom prst="rect">
            <a:avLst/>
          </a:prstGeom>
          <a:noFill/>
        </p:spPr>
        <p:txBody>
          <a:bodyPr wrap="square">
            <a:spAutoFit/>
          </a:bodyPr>
          <a:lstStyle/>
          <a:p>
            <a:r>
              <a:rPr lang="fr-FR" dirty="0">
                <a:solidFill>
                  <a:srgbClr val="170182"/>
                </a:solidFill>
                <a:latin typeface="Source Sans Pro" panose="020B0503030403020204" pitchFamily="34" charset="0"/>
                <a:ea typeface="Source Sans Pro" panose="020B0503030403020204" pitchFamily="34" charset="0"/>
              </a:rPr>
              <a:t>Week-end de Pentecôte 4, 5 et 6 juin</a:t>
            </a:r>
          </a:p>
        </p:txBody>
      </p:sp>
      <p:pic>
        <p:nvPicPr>
          <p:cNvPr id="5122" name="Picture 2" descr="Aucune description de photo disponible.">
            <a:extLst>
              <a:ext uri="{FF2B5EF4-FFF2-40B4-BE49-F238E27FC236}">
                <a16:creationId xmlns:a16="http://schemas.microsoft.com/office/drawing/2014/main" id="{FD2A77ED-D0A5-4E3D-9873-E67604C69B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83989" y="1025226"/>
            <a:ext cx="2371471" cy="2332594"/>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C49B6879-D5CC-45BD-972B-CE15D2FC9ACD}"/>
              </a:ext>
            </a:extLst>
          </p:cNvPr>
          <p:cNvSpPr txBox="1"/>
          <p:nvPr/>
        </p:nvSpPr>
        <p:spPr>
          <a:xfrm>
            <a:off x="444438" y="4069420"/>
            <a:ext cx="5509647" cy="1477328"/>
          </a:xfrm>
          <a:prstGeom prst="rect">
            <a:avLst/>
          </a:prstGeom>
          <a:noFill/>
        </p:spPr>
        <p:txBody>
          <a:bodyPr wrap="square">
            <a:spAutoFit/>
          </a:bodyPr>
          <a:lstStyle/>
          <a:p>
            <a:r>
              <a:rPr lang="fr-FR" i="1" u="sng" dirty="0">
                <a:solidFill>
                  <a:srgbClr val="170182"/>
                </a:solidFill>
                <a:latin typeface="Source Sans Pro" panose="020B0503030403020204" pitchFamily="34" charset="0"/>
                <a:ea typeface="Source Sans Pro" panose="020B0503030403020204" pitchFamily="34" charset="0"/>
              </a:rPr>
              <a:t>Infos pratiques :</a:t>
            </a:r>
          </a:p>
          <a:p>
            <a:r>
              <a:rPr lang="fr-FR" i="1" dirty="0">
                <a:solidFill>
                  <a:srgbClr val="170182"/>
                </a:solidFill>
                <a:latin typeface="Source Sans Pro" panose="020B0503030403020204" pitchFamily="34" charset="0"/>
                <a:ea typeface="Source Sans Pro" panose="020B0503030403020204" pitchFamily="34" charset="0"/>
              </a:rPr>
              <a:t>Départ le vendredi 6 juin en voitures/minibus</a:t>
            </a:r>
          </a:p>
          <a:p>
            <a:r>
              <a:rPr lang="fr-FR" i="1" dirty="0">
                <a:solidFill>
                  <a:srgbClr val="170182"/>
                </a:solidFill>
                <a:latin typeface="Source Sans Pro" panose="020B0503030403020204" pitchFamily="34" charset="0"/>
                <a:ea typeface="Source Sans Pro" panose="020B0503030403020204" pitchFamily="34" charset="0"/>
              </a:rPr>
              <a:t>Logement à Viroflay dans une maison prêtée </a:t>
            </a:r>
            <a:br>
              <a:rPr lang="fr-FR" i="1" dirty="0">
                <a:solidFill>
                  <a:srgbClr val="170182"/>
                </a:solidFill>
                <a:latin typeface="Source Sans Pro" panose="020B0503030403020204" pitchFamily="34" charset="0"/>
                <a:ea typeface="Source Sans Pro" panose="020B0503030403020204" pitchFamily="34" charset="0"/>
              </a:rPr>
            </a:br>
            <a:r>
              <a:rPr lang="fr-FR" i="1" dirty="0">
                <a:solidFill>
                  <a:srgbClr val="170182"/>
                </a:solidFill>
                <a:latin typeface="Source Sans Pro" panose="020B0503030403020204" pitchFamily="34" charset="0"/>
                <a:ea typeface="Source Sans Pro" panose="020B0503030403020204" pitchFamily="34" charset="0"/>
              </a:rPr>
              <a:t>pour l’occasion</a:t>
            </a:r>
          </a:p>
          <a:p>
            <a:r>
              <a:rPr lang="fr-FR" i="1" dirty="0">
                <a:solidFill>
                  <a:srgbClr val="170182"/>
                </a:solidFill>
                <a:latin typeface="Source Sans Pro" panose="020B0503030403020204" pitchFamily="34" charset="0"/>
                <a:ea typeface="Source Sans Pro" panose="020B0503030403020204" pitchFamily="34" charset="0"/>
              </a:rPr>
              <a:t>Besoin de chauffeurs et d’un arbitre</a:t>
            </a:r>
          </a:p>
        </p:txBody>
      </p:sp>
      <p:sp>
        <p:nvSpPr>
          <p:cNvPr id="25" name="ZoneTexte 24">
            <a:extLst>
              <a:ext uri="{FF2B5EF4-FFF2-40B4-BE49-F238E27FC236}">
                <a16:creationId xmlns:a16="http://schemas.microsoft.com/office/drawing/2014/main" id="{A0046FAA-4F84-49C6-B3A2-AA945EF1EA2A}"/>
              </a:ext>
            </a:extLst>
          </p:cNvPr>
          <p:cNvSpPr txBox="1"/>
          <p:nvPr/>
        </p:nvSpPr>
        <p:spPr>
          <a:xfrm>
            <a:off x="154113" y="6280822"/>
            <a:ext cx="3776442" cy="400110"/>
          </a:xfrm>
          <a:prstGeom prst="rect">
            <a:avLst/>
          </a:prstGeom>
          <a:noFill/>
        </p:spPr>
        <p:txBody>
          <a:bodyPr wrap="square" rtlCol="0">
            <a:spAutoFit/>
          </a:bodyPr>
          <a:lstStyle/>
          <a:p>
            <a:pPr algn="ctr"/>
            <a:r>
              <a:rPr lang="fr-FR" sz="2000" dirty="0">
                <a:solidFill>
                  <a:schemeClr val="bg1"/>
                </a:solidFill>
                <a:latin typeface="Source Sans Pro Black" panose="020B0803030403020204" pitchFamily="34" charset="0"/>
                <a:ea typeface="Source Sans Pro Black" panose="020B0803030403020204" pitchFamily="34" charset="0"/>
              </a:rPr>
              <a:t>Tournée européenne jeunes</a:t>
            </a:r>
          </a:p>
        </p:txBody>
      </p:sp>
    </p:spTree>
    <p:extLst>
      <p:ext uri="{BB962C8B-B14F-4D97-AF65-F5344CB8AC3E}">
        <p14:creationId xmlns:p14="http://schemas.microsoft.com/office/powerpoint/2010/main" val="3172693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98131C3-3023-4FD0-A025-DF98778FB3E0}"/>
              </a:ext>
            </a:extLst>
          </p:cNvPr>
          <p:cNvSpPr txBox="1"/>
          <p:nvPr/>
        </p:nvSpPr>
        <p:spPr>
          <a:xfrm>
            <a:off x="2790289" y="344064"/>
            <a:ext cx="66114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24214E"/>
                </a:solidFill>
                <a:effectLst/>
                <a:uLnTx/>
                <a:uFillTx/>
                <a:latin typeface="Source Sans Pro Black" panose="020B0803030403020204" pitchFamily="34" charset="0"/>
                <a:ea typeface="Source Sans Pro Black" panose="020B0803030403020204" pitchFamily="34" charset="0"/>
                <a:cs typeface="+mn-cs"/>
              </a:rPr>
              <a:t>Challenge Verrier</a:t>
            </a:r>
          </a:p>
        </p:txBody>
      </p:sp>
      <p:sp>
        <p:nvSpPr>
          <p:cNvPr id="10" name="Rectangle 9">
            <a:extLst>
              <a:ext uri="{FF2B5EF4-FFF2-40B4-BE49-F238E27FC236}">
                <a16:creationId xmlns:a16="http://schemas.microsoft.com/office/drawing/2014/main" id="{AA937B2D-EDBB-4552-B129-1B1577AB852F}"/>
              </a:ext>
            </a:extLst>
          </p:cNvPr>
          <p:cNvSpPr/>
          <p:nvPr/>
        </p:nvSpPr>
        <p:spPr>
          <a:xfrm>
            <a:off x="-51370" y="6112108"/>
            <a:ext cx="12243370" cy="745892"/>
          </a:xfrm>
          <a:prstGeom prst="rect">
            <a:avLst/>
          </a:prstGeom>
          <a:solidFill>
            <a:srgbClr val="1701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 12">
            <a:extLst>
              <a:ext uri="{FF2B5EF4-FFF2-40B4-BE49-F238E27FC236}">
                <a16:creationId xmlns:a16="http://schemas.microsoft.com/office/drawing/2014/main" id="{E496CF07-BF53-4440-9B71-58182D6BB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47" y="6112107"/>
            <a:ext cx="737540" cy="737540"/>
          </a:xfrm>
          <a:prstGeom prst="rect">
            <a:avLst/>
          </a:prstGeom>
        </p:spPr>
      </p:pic>
      <p:sp>
        <p:nvSpPr>
          <p:cNvPr id="8" name="ZoneTexte 7">
            <a:extLst>
              <a:ext uri="{FF2B5EF4-FFF2-40B4-BE49-F238E27FC236}">
                <a16:creationId xmlns:a16="http://schemas.microsoft.com/office/drawing/2014/main" id="{BD8D3265-D3BB-4B2E-8940-126964239035}"/>
              </a:ext>
            </a:extLst>
          </p:cNvPr>
          <p:cNvSpPr txBox="1"/>
          <p:nvPr/>
        </p:nvSpPr>
        <p:spPr>
          <a:xfrm>
            <a:off x="154113" y="6280822"/>
            <a:ext cx="3776442" cy="400110"/>
          </a:xfrm>
          <a:prstGeom prst="rect">
            <a:avLst/>
          </a:prstGeom>
          <a:noFill/>
        </p:spPr>
        <p:txBody>
          <a:bodyPr wrap="square" rtlCol="0">
            <a:spAutoFit/>
          </a:bodyPr>
          <a:lstStyle/>
          <a:p>
            <a:pPr algn="ctr"/>
            <a:r>
              <a:rPr lang="fr-FR" sz="2000" dirty="0">
                <a:solidFill>
                  <a:schemeClr val="bg1"/>
                </a:solidFill>
                <a:latin typeface="Source Sans Pro Black" panose="020B0803030403020204" pitchFamily="34" charset="0"/>
                <a:ea typeface="Source Sans Pro Black" panose="020B0803030403020204" pitchFamily="34" charset="0"/>
              </a:rPr>
              <a:t>Tournée européenne jeunes</a:t>
            </a:r>
          </a:p>
        </p:txBody>
      </p:sp>
      <p:sp>
        <p:nvSpPr>
          <p:cNvPr id="2" name="ZoneTexte 1">
            <a:extLst>
              <a:ext uri="{FF2B5EF4-FFF2-40B4-BE49-F238E27FC236}">
                <a16:creationId xmlns:a16="http://schemas.microsoft.com/office/drawing/2014/main" id="{FB14C6D9-0E2B-4E8D-A848-A5D3D90AAF9A}"/>
              </a:ext>
            </a:extLst>
          </p:cNvPr>
          <p:cNvSpPr txBox="1"/>
          <p:nvPr/>
        </p:nvSpPr>
        <p:spPr>
          <a:xfrm>
            <a:off x="3009648" y="2664477"/>
            <a:ext cx="6055629" cy="584775"/>
          </a:xfrm>
          <a:prstGeom prst="rect">
            <a:avLst/>
          </a:prstGeom>
          <a:noFill/>
        </p:spPr>
        <p:txBody>
          <a:bodyPr wrap="square" rtlCol="0">
            <a:spAutoFit/>
          </a:bodyPr>
          <a:lstStyle/>
          <a:p>
            <a:pPr algn="ctr"/>
            <a:r>
              <a:rPr lang="fr-FR" sz="3200" dirty="0">
                <a:solidFill>
                  <a:srgbClr val="FF0000"/>
                </a:solidFill>
              </a:rPr>
              <a:t>vidéo</a:t>
            </a:r>
          </a:p>
        </p:txBody>
      </p:sp>
    </p:spTree>
    <p:extLst>
      <p:ext uri="{BB962C8B-B14F-4D97-AF65-F5344CB8AC3E}">
        <p14:creationId xmlns:p14="http://schemas.microsoft.com/office/powerpoint/2010/main" val="1512307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98131C3-3023-4FD0-A025-DF98778FB3E0}"/>
              </a:ext>
            </a:extLst>
          </p:cNvPr>
          <p:cNvSpPr txBox="1"/>
          <p:nvPr/>
        </p:nvSpPr>
        <p:spPr>
          <a:xfrm>
            <a:off x="2804466" y="397227"/>
            <a:ext cx="6611421" cy="461665"/>
          </a:xfrm>
          <a:prstGeom prst="rect">
            <a:avLst/>
          </a:prstGeom>
          <a:noFill/>
        </p:spPr>
        <p:txBody>
          <a:bodyPr wrap="square" rtlCol="0">
            <a:spAutoFit/>
          </a:bodyPr>
          <a:lstStyle/>
          <a:p>
            <a:pPr algn="ctr"/>
            <a:r>
              <a:rPr lang="fr-FR" sz="2400" dirty="0">
                <a:solidFill>
                  <a:srgbClr val="24214E"/>
                </a:solidFill>
                <a:latin typeface="Source Sans Pro Black" panose="020B0803030403020204" pitchFamily="34" charset="0"/>
                <a:ea typeface="Source Sans Pro Black" panose="020B0803030403020204" pitchFamily="34" charset="0"/>
              </a:rPr>
              <a:t>Challenge Viala – Racing Club de France – U10</a:t>
            </a:r>
          </a:p>
        </p:txBody>
      </p:sp>
      <p:sp>
        <p:nvSpPr>
          <p:cNvPr id="18" name="ZoneTexte 17">
            <a:extLst>
              <a:ext uri="{FF2B5EF4-FFF2-40B4-BE49-F238E27FC236}">
                <a16:creationId xmlns:a16="http://schemas.microsoft.com/office/drawing/2014/main" id="{65D84C36-6E87-47AC-905F-CE1B9D230E77}"/>
              </a:ext>
            </a:extLst>
          </p:cNvPr>
          <p:cNvSpPr txBox="1"/>
          <p:nvPr/>
        </p:nvSpPr>
        <p:spPr>
          <a:xfrm>
            <a:off x="6293325" y="2099313"/>
            <a:ext cx="5509647" cy="1661993"/>
          </a:xfrm>
          <a:prstGeom prst="rect">
            <a:avLst/>
          </a:prstGeom>
          <a:noFill/>
        </p:spPr>
        <p:txBody>
          <a:bodyPr wrap="square">
            <a:spAutoFit/>
          </a:bodyPr>
          <a:lstStyle/>
          <a:p>
            <a:r>
              <a:rPr lang="fr-FR" dirty="0">
                <a:solidFill>
                  <a:srgbClr val="170182"/>
                </a:solidFill>
                <a:latin typeface="Source Sans Pro" panose="020B0503030403020204" pitchFamily="34" charset="0"/>
                <a:ea typeface="Source Sans Pro" panose="020B0503030403020204" pitchFamily="34" charset="0"/>
              </a:rPr>
              <a:t>Le premier « grand classique » des jeunes hockeyeurs !</a:t>
            </a:r>
          </a:p>
          <a:p>
            <a:r>
              <a:rPr lang="fr-FR" dirty="0">
                <a:solidFill>
                  <a:srgbClr val="170182"/>
                </a:solidFill>
                <a:latin typeface="Source Sans Pro" panose="020B0503030403020204" pitchFamily="34" charset="0"/>
                <a:ea typeface="Source Sans Pro" panose="020B0503030403020204" pitchFamily="34" charset="0"/>
              </a:rPr>
              <a:t>Au sein des installation mythique de La </a:t>
            </a:r>
            <a:r>
              <a:rPr lang="fr-FR" dirty="0" err="1">
                <a:solidFill>
                  <a:srgbClr val="170182"/>
                </a:solidFill>
                <a:latin typeface="Source Sans Pro" panose="020B0503030403020204" pitchFamily="34" charset="0"/>
                <a:ea typeface="Source Sans Pro" panose="020B0503030403020204" pitchFamily="34" charset="0"/>
              </a:rPr>
              <a:t>Boulie</a:t>
            </a:r>
            <a:endParaRPr lang="fr-FR" dirty="0">
              <a:solidFill>
                <a:srgbClr val="170182"/>
              </a:solidFill>
              <a:latin typeface="Source Sans Pro" panose="020B0503030403020204" pitchFamily="34" charset="0"/>
              <a:ea typeface="Source Sans Pro" panose="020B0503030403020204" pitchFamily="34" charset="0"/>
            </a:endParaRPr>
          </a:p>
          <a:p>
            <a:endParaRPr lang="fr-FR" dirty="0">
              <a:solidFill>
                <a:srgbClr val="170182"/>
              </a:solidFill>
            </a:endParaRPr>
          </a:p>
          <a:p>
            <a:pPr algn="ctr"/>
            <a:r>
              <a:rPr lang="fr-FR" sz="2400" dirty="0">
                <a:solidFill>
                  <a:srgbClr val="170182"/>
                </a:solidFill>
                <a:latin typeface="Source Sans Pro Black" panose="020B0803030403020204" pitchFamily="34" charset="0"/>
                <a:ea typeface="Source Sans Pro Black" panose="020B0803030403020204" pitchFamily="34" charset="0"/>
              </a:rPr>
              <a:t>Les émotions dans grand tournoi </a:t>
            </a:r>
            <a:br>
              <a:rPr lang="fr-FR" sz="2400" dirty="0">
                <a:solidFill>
                  <a:srgbClr val="170182"/>
                </a:solidFill>
                <a:latin typeface="Source Sans Pro Black" panose="020B0803030403020204" pitchFamily="34" charset="0"/>
                <a:ea typeface="Source Sans Pro Black" panose="020B0803030403020204" pitchFamily="34" charset="0"/>
              </a:rPr>
            </a:br>
            <a:r>
              <a:rPr lang="fr-FR" sz="2400" dirty="0">
                <a:solidFill>
                  <a:srgbClr val="170182"/>
                </a:solidFill>
                <a:latin typeface="Source Sans Pro Black" panose="020B0803030403020204" pitchFamily="34" charset="0"/>
                <a:ea typeface="Source Sans Pro Black" panose="020B0803030403020204" pitchFamily="34" charset="0"/>
              </a:rPr>
              <a:t>dans un grand club européen</a:t>
            </a:r>
          </a:p>
        </p:txBody>
      </p:sp>
      <p:sp>
        <p:nvSpPr>
          <p:cNvPr id="19" name="Rectangle 18">
            <a:extLst>
              <a:ext uri="{FF2B5EF4-FFF2-40B4-BE49-F238E27FC236}">
                <a16:creationId xmlns:a16="http://schemas.microsoft.com/office/drawing/2014/main" id="{E6AED39D-5D85-4BDB-BC97-6A5926F0CA9C}"/>
              </a:ext>
            </a:extLst>
          </p:cNvPr>
          <p:cNvSpPr/>
          <p:nvPr/>
        </p:nvSpPr>
        <p:spPr>
          <a:xfrm>
            <a:off x="-51370" y="6112108"/>
            <a:ext cx="12243370" cy="745892"/>
          </a:xfrm>
          <a:prstGeom prst="rect">
            <a:avLst/>
          </a:prstGeom>
          <a:solidFill>
            <a:srgbClr val="1701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A66C0066-1431-492C-80E8-42E4C0984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47" y="6112107"/>
            <a:ext cx="737540" cy="737540"/>
          </a:xfrm>
          <a:prstGeom prst="rect">
            <a:avLst/>
          </a:prstGeom>
        </p:spPr>
      </p:pic>
      <p:pic>
        <p:nvPicPr>
          <p:cNvPr id="10" name="Image 9">
            <a:extLst>
              <a:ext uri="{FF2B5EF4-FFF2-40B4-BE49-F238E27FC236}">
                <a16:creationId xmlns:a16="http://schemas.microsoft.com/office/drawing/2014/main" id="{035BB3DF-4C82-4FD7-9885-9FE622B241CB}"/>
              </a:ext>
            </a:extLst>
          </p:cNvPr>
          <p:cNvPicPr>
            <a:picLocks noChangeAspect="1"/>
          </p:cNvPicPr>
          <p:nvPr/>
        </p:nvPicPr>
        <p:blipFill rotWithShape="1">
          <a:blip r:embed="rId3"/>
          <a:srcRect l="1686" t="21891" r="51150" b="29253"/>
          <a:stretch/>
        </p:blipFill>
        <p:spPr>
          <a:xfrm>
            <a:off x="430510" y="3726882"/>
            <a:ext cx="2639057" cy="1822471"/>
          </a:xfrm>
          <a:prstGeom prst="rect">
            <a:avLst/>
          </a:prstGeom>
        </p:spPr>
      </p:pic>
      <p:pic>
        <p:nvPicPr>
          <p:cNvPr id="13" name="Image 12">
            <a:extLst>
              <a:ext uri="{FF2B5EF4-FFF2-40B4-BE49-F238E27FC236}">
                <a16:creationId xmlns:a16="http://schemas.microsoft.com/office/drawing/2014/main" id="{EB484672-F229-46F2-9365-474AA7659926}"/>
              </a:ext>
            </a:extLst>
          </p:cNvPr>
          <p:cNvPicPr>
            <a:picLocks noChangeAspect="1"/>
          </p:cNvPicPr>
          <p:nvPr/>
        </p:nvPicPr>
        <p:blipFill rotWithShape="1">
          <a:blip r:embed="rId4"/>
          <a:srcRect l="1023" t="20597" r="1265" b="14826"/>
          <a:stretch/>
        </p:blipFill>
        <p:spPr>
          <a:xfrm>
            <a:off x="430510" y="1208710"/>
            <a:ext cx="5509647" cy="2427536"/>
          </a:xfrm>
          <a:prstGeom prst="rect">
            <a:avLst/>
          </a:prstGeom>
        </p:spPr>
      </p:pic>
      <p:pic>
        <p:nvPicPr>
          <p:cNvPr id="15" name="Image 14">
            <a:extLst>
              <a:ext uri="{FF2B5EF4-FFF2-40B4-BE49-F238E27FC236}">
                <a16:creationId xmlns:a16="http://schemas.microsoft.com/office/drawing/2014/main" id="{B7D1CE6F-2A71-4D05-A803-E514EEA7A5B5}"/>
              </a:ext>
            </a:extLst>
          </p:cNvPr>
          <p:cNvPicPr>
            <a:picLocks noChangeAspect="1"/>
          </p:cNvPicPr>
          <p:nvPr/>
        </p:nvPicPr>
        <p:blipFill rotWithShape="1">
          <a:blip r:embed="rId5"/>
          <a:srcRect l="37308" t="43781" r="45511" b="38388"/>
          <a:stretch/>
        </p:blipFill>
        <p:spPr>
          <a:xfrm>
            <a:off x="3306139" y="3726881"/>
            <a:ext cx="2634018" cy="1822471"/>
          </a:xfrm>
          <a:prstGeom prst="rect">
            <a:avLst/>
          </a:prstGeom>
        </p:spPr>
      </p:pic>
      <p:sp>
        <p:nvSpPr>
          <p:cNvPr id="30" name="ZoneTexte 29">
            <a:extLst>
              <a:ext uri="{FF2B5EF4-FFF2-40B4-BE49-F238E27FC236}">
                <a16:creationId xmlns:a16="http://schemas.microsoft.com/office/drawing/2014/main" id="{7CDCCE11-4E5F-4055-915B-3D81CE99B01E}"/>
              </a:ext>
            </a:extLst>
          </p:cNvPr>
          <p:cNvSpPr txBox="1"/>
          <p:nvPr/>
        </p:nvSpPr>
        <p:spPr>
          <a:xfrm>
            <a:off x="6293325" y="1364608"/>
            <a:ext cx="5509647" cy="369332"/>
          </a:xfrm>
          <a:prstGeom prst="rect">
            <a:avLst/>
          </a:prstGeom>
          <a:noFill/>
        </p:spPr>
        <p:txBody>
          <a:bodyPr wrap="square">
            <a:spAutoFit/>
          </a:bodyPr>
          <a:lstStyle/>
          <a:p>
            <a:r>
              <a:rPr lang="fr-FR" dirty="0">
                <a:solidFill>
                  <a:srgbClr val="170182"/>
                </a:solidFill>
                <a:latin typeface="Source Sans Pro" panose="020B0503030403020204" pitchFamily="34" charset="0"/>
                <a:ea typeface="Source Sans Pro" panose="020B0503030403020204" pitchFamily="34" charset="0"/>
              </a:rPr>
              <a:t>Week-end des 18 et 19 juin</a:t>
            </a:r>
          </a:p>
        </p:txBody>
      </p:sp>
      <p:sp>
        <p:nvSpPr>
          <p:cNvPr id="31" name="ZoneTexte 30">
            <a:extLst>
              <a:ext uri="{FF2B5EF4-FFF2-40B4-BE49-F238E27FC236}">
                <a16:creationId xmlns:a16="http://schemas.microsoft.com/office/drawing/2014/main" id="{9125C660-A919-4A13-A510-7332C999C6A5}"/>
              </a:ext>
            </a:extLst>
          </p:cNvPr>
          <p:cNvSpPr txBox="1"/>
          <p:nvPr/>
        </p:nvSpPr>
        <p:spPr>
          <a:xfrm>
            <a:off x="6293324" y="4471146"/>
            <a:ext cx="5509647" cy="1477328"/>
          </a:xfrm>
          <a:prstGeom prst="rect">
            <a:avLst/>
          </a:prstGeom>
          <a:noFill/>
        </p:spPr>
        <p:txBody>
          <a:bodyPr wrap="square">
            <a:spAutoFit/>
          </a:bodyPr>
          <a:lstStyle/>
          <a:p>
            <a:r>
              <a:rPr lang="fr-FR" i="1" u="sng" dirty="0">
                <a:solidFill>
                  <a:srgbClr val="170182"/>
                </a:solidFill>
                <a:latin typeface="Source Sans Pro" panose="020B0503030403020204" pitchFamily="34" charset="0"/>
                <a:ea typeface="Source Sans Pro" panose="020B0503030403020204" pitchFamily="34" charset="0"/>
              </a:rPr>
              <a:t>Infos pratiques :</a:t>
            </a:r>
          </a:p>
          <a:p>
            <a:r>
              <a:rPr lang="fr-FR" i="1" dirty="0">
                <a:solidFill>
                  <a:srgbClr val="170182"/>
                </a:solidFill>
                <a:latin typeface="Source Sans Pro" panose="020B0503030403020204" pitchFamily="34" charset="0"/>
                <a:ea typeface="Source Sans Pro" panose="020B0503030403020204" pitchFamily="34" charset="0"/>
              </a:rPr>
              <a:t>Départ le samedi 18 juin en voitures/minibus</a:t>
            </a:r>
          </a:p>
          <a:p>
            <a:r>
              <a:rPr lang="fr-FR" i="1" dirty="0">
                <a:solidFill>
                  <a:srgbClr val="170182"/>
                </a:solidFill>
                <a:latin typeface="Source Sans Pro" panose="020B0503030403020204" pitchFamily="34" charset="0"/>
                <a:ea typeface="Source Sans Pro" panose="020B0503030403020204" pitchFamily="34" charset="0"/>
              </a:rPr>
              <a:t>Logement à Viroflay dans une maison prêtée </a:t>
            </a:r>
            <a:br>
              <a:rPr lang="fr-FR" i="1" dirty="0">
                <a:solidFill>
                  <a:srgbClr val="170182"/>
                </a:solidFill>
                <a:latin typeface="Source Sans Pro" panose="020B0503030403020204" pitchFamily="34" charset="0"/>
                <a:ea typeface="Source Sans Pro" panose="020B0503030403020204" pitchFamily="34" charset="0"/>
              </a:rPr>
            </a:br>
            <a:r>
              <a:rPr lang="fr-FR" i="1" dirty="0">
                <a:solidFill>
                  <a:srgbClr val="170182"/>
                </a:solidFill>
                <a:latin typeface="Source Sans Pro" panose="020B0503030403020204" pitchFamily="34" charset="0"/>
                <a:ea typeface="Source Sans Pro" panose="020B0503030403020204" pitchFamily="34" charset="0"/>
              </a:rPr>
              <a:t>pour l’occasion</a:t>
            </a:r>
          </a:p>
          <a:p>
            <a:r>
              <a:rPr lang="fr-FR" i="1" dirty="0">
                <a:solidFill>
                  <a:srgbClr val="170182"/>
                </a:solidFill>
                <a:latin typeface="Source Sans Pro" panose="020B0503030403020204" pitchFamily="34" charset="0"/>
                <a:ea typeface="Source Sans Pro" panose="020B0503030403020204" pitchFamily="34" charset="0"/>
              </a:rPr>
              <a:t>Besoin de chauffeurs</a:t>
            </a:r>
          </a:p>
        </p:txBody>
      </p:sp>
      <p:sp>
        <p:nvSpPr>
          <p:cNvPr id="12" name="ZoneTexte 11">
            <a:extLst>
              <a:ext uri="{FF2B5EF4-FFF2-40B4-BE49-F238E27FC236}">
                <a16:creationId xmlns:a16="http://schemas.microsoft.com/office/drawing/2014/main" id="{406D0334-9C34-46D0-B65C-7142BC255328}"/>
              </a:ext>
            </a:extLst>
          </p:cNvPr>
          <p:cNvSpPr txBox="1"/>
          <p:nvPr/>
        </p:nvSpPr>
        <p:spPr>
          <a:xfrm>
            <a:off x="154113" y="6280822"/>
            <a:ext cx="3776442" cy="400110"/>
          </a:xfrm>
          <a:prstGeom prst="rect">
            <a:avLst/>
          </a:prstGeom>
          <a:noFill/>
        </p:spPr>
        <p:txBody>
          <a:bodyPr wrap="square" rtlCol="0">
            <a:spAutoFit/>
          </a:bodyPr>
          <a:lstStyle/>
          <a:p>
            <a:pPr algn="ctr"/>
            <a:r>
              <a:rPr lang="fr-FR" sz="2000" dirty="0">
                <a:solidFill>
                  <a:schemeClr val="bg1"/>
                </a:solidFill>
                <a:latin typeface="Source Sans Pro Black" panose="020B0803030403020204" pitchFamily="34" charset="0"/>
                <a:ea typeface="Source Sans Pro Black" panose="020B0803030403020204" pitchFamily="34" charset="0"/>
              </a:rPr>
              <a:t>Tournée européenne jeunes</a:t>
            </a:r>
          </a:p>
        </p:txBody>
      </p:sp>
    </p:spTree>
    <p:extLst>
      <p:ext uri="{BB962C8B-B14F-4D97-AF65-F5344CB8AC3E}">
        <p14:creationId xmlns:p14="http://schemas.microsoft.com/office/powerpoint/2010/main" val="2919307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98131C3-3023-4FD0-A025-DF98778FB3E0}"/>
              </a:ext>
            </a:extLst>
          </p:cNvPr>
          <p:cNvSpPr txBox="1"/>
          <p:nvPr/>
        </p:nvSpPr>
        <p:spPr>
          <a:xfrm>
            <a:off x="2804466" y="397227"/>
            <a:ext cx="6611421" cy="461665"/>
          </a:xfrm>
          <a:prstGeom prst="rect">
            <a:avLst/>
          </a:prstGeom>
          <a:noFill/>
        </p:spPr>
        <p:txBody>
          <a:bodyPr wrap="square" rtlCol="0">
            <a:spAutoFit/>
          </a:bodyPr>
          <a:lstStyle/>
          <a:p>
            <a:pPr algn="ctr"/>
            <a:r>
              <a:rPr lang="fr-FR" sz="2400" dirty="0">
                <a:solidFill>
                  <a:srgbClr val="24214E"/>
                </a:solidFill>
                <a:latin typeface="Source Sans Pro Black" panose="020B0803030403020204" pitchFamily="34" charset="0"/>
                <a:ea typeface="Source Sans Pro Black" panose="020B0803030403020204" pitchFamily="34" charset="0"/>
              </a:rPr>
              <a:t>Tournée en Belgique – U16 U14</a:t>
            </a:r>
          </a:p>
        </p:txBody>
      </p:sp>
      <p:sp>
        <p:nvSpPr>
          <p:cNvPr id="18" name="ZoneTexte 17">
            <a:extLst>
              <a:ext uri="{FF2B5EF4-FFF2-40B4-BE49-F238E27FC236}">
                <a16:creationId xmlns:a16="http://schemas.microsoft.com/office/drawing/2014/main" id="{65D84C36-6E87-47AC-905F-CE1B9D230E77}"/>
              </a:ext>
            </a:extLst>
          </p:cNvPr>
          <p:cNvSpPr txBox="1"/>
          <p:nvPr/>
        </p:nvSpPr>
        <p:spPr>
          <a:xfrm>
            <a:off x="6293325" y="1868148"/>
            <a:ext cx="5509647" cy="646331"/>
          </a:xfrm>
          <a:prstGeom prst="rect">
            <a:avLst/>
          </a:prstGeom>
          <a:noFill/>
        </p:spPr>
        <p:txBody>
          <a:bodyPr wrap="square">
            <a:spAutoFit/>
          </a:bodyPr>
          <a:lstStyle/>
          <a:p>
            <a:r>
              <a:rPr lang="fr-FR" dirty="0">
                <a:solidFill>
                  <a:srgbClr val="170182"/>
                </a:solidFill>
                <a:latin typeface="Source Sans Pro" panose="020B0503030403020204" pitchFamily="34" charset="0"/>
                <a:ea typeface="Source Sans Pro" panose="020B0503030403020204" pitchFamily="34" charset="0"/>
              </a:rPr>
              <a:t>3 grands clubs visités dans l’un des plus beaux championnat européen</a:t>
            </a:r>
          </a:p>
        </p:txBody>
      </p:sp>
      <p:sp>
        <p:nvSpPr>
          <p:cNvPr id="19" name="Rectangle 18">
            <a:extLst>
              <a:ext uri="{FF2B5EF4-FFF2-40B4-BE49-F238E27FC236}">
                <a16:creationId xmlns:a16="http://schemas.microsoft.com/office/drawing/2014/main" id="{E6AED39D-5D85-4BDB-BC97-6A5926F0CA9C}"/>
              </a:ext>
            </a:extLst>
          </p:cNvPr>
          <p:cNvSpPr/>
          <p:nvPr/>
        </p:nvSpPr>
        <p:spPr>
          <a:xfrm>
            <a:off x="-51370" y="6112108"/>
            <a:ext cx="12243370" cy="745892"/>
          </a:xfrm>
          <a:prstGeom prst="rect">
            <a:avLst/>
          </a:prstGeom>
          <a:solidFill>
            <a:srgbClr val="1701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A66C0066-1431-492C-80E8-42E4C0984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47" y="6112107"/>
            <a:ext cx="737540" cy="737540"/>
          </a:xfrm>
          <a:prstGeom prst="rect">
            <a:avLst/>
          </a:prstGeom>
        </p:spPr>
      </p:pic>
      <p:sp>
        <p:nvSpPr>
          <p:cNvPr id="30" name="ZoneTexte 29">
            <a:extLst>
              <a:ext uri="{FF2B5EF4-FFF2-40B4-BE49-F238E27FC236}">
                <a16:creationId xmlns:a16="http://schemas.microsoft.com/office/drawing/2014/main" id="{7CDCCE11-4E5F-4055-915B-3D81CE99B01E}"/>
              </a:ext>
            </a:extLst>
          </p:cNvPr>
          <p:cNvSpPr txBox="1"/>
          <p:nvPr/>
        </p:nvSpPr>
        <p:spPr>
          <a:xfrm>
            <a:off x="6293323" y="1208089"/>
            <a:ext cx="5509647" cy="646331"/>
          </a:xfrm>
          <a:prstGeom prst="rect">
            <a:avLst/>
          </a:prstGeom>
          <a:noFill/>
        </p:spPr>
        <p:txBody>
          <a:bodyPr wrap="square">
            <a:spAutoFit/>
          </a:bodyPr>
          <a:lstStyle/>
          <a:p>
            <a:r>
              <a:rPr lang="fr-FR" dirty="0">
                <a:solidFill>
                  <a:srgbClr val="170182"/>
                </a:solidFill>
                <a:latin typeface="Source Sans Pro" panose="020B0503030403020204" pitchFamily="34" charset="0"/>
                <a:ea typeface="Source Sans Pro" panose="020B0503030403020204" pitchFamily="34" charset="0"/>
              </a:rPr>
              <a:t>U16 filles et garçons / U14 garçons</a:t>
            </a:r>
          </a:p>
          <a:p>
            <a:r>
              <a:rPr lang="fr-FR" dirty="0">
                <a:solidFill>
                  <a:srgbClr val="170182"/>
                </a:solidFill>
                <a:latin typeface="Source Sans Pro" panose="020B0503030403020204" pitchFamily="34" charset="0"/>
                <a:ea typeface="Source Sans Pro" panose="020B0503030403020204" pitchFamily="34" charset="0"/>
              </a:rPr>
              <a:t>Vacances de Pâques</a:t>
            </a:r>
          </a:p>
        </p:txBody>
      </p:sp>
      <p:sp>
        <p:nvSpPr>
          <p:cNvPr id="31" name="ZoneTexte 30">
            <a:extLst>
              <a:ext uri="{FF2B5EF4-FFF2-40B4-BE49-F238E27FC236}">
                <a16:creationId xmlns:a16="http://schemas.microsoft.com/office/drawing/2014/main" id="{9125C660-A919-4A13-A510-7332C999C6A5}"/>
              </a:ext>
            </a:extLst>
          </p:cNvPr>
          <p:cNvSpPr txBox="1"/>
          <p:nvPr/>
        </p:nvSpPr>
        <p:spPr>
          <a:xfrm>
            <a:off x="6293324" y="4807663"/>
            <a:ext cx="5509647" cy="1200329"/>
          </a:xfrm>
          <a:prstGeom prst="rect">
            <a:avLst/>
          </a:prstGeom>
          <a:noFill/>
        </p:spPr>
        <p:txBody>
          <a:bodyPr wrap="square">
            <a:spAutoFit/>
          </a:bodyPr>
          <a:lstStyle/>
          <a:p>
            <a:r>
              <a:rPr lang="fr-FR" i="1" u="sng" dirty="0">
                <a:solidFill>
                  <a:srgbClr val="170182"/>
                </a:solidFill>
                <a:latin typeface="Source Sans Pro" panose="020B0503030403020204" pitchFamily="34" charset="0"/>
                <a:ea typeface="Source Sans Pro" panose="020B0503030403020204" pitchFamily="34" charset="0"/>
              </a:rPr>
              <a:t>Infos pratiques :</a:t>
            </a:r>
          </a:p>
          <a:p>
            <a:r>
              <a:rPr lang="fr-FR" i="1" dirty="0">
                <a:solidFill>
                  <a:srgbClr val="170182"/>
                </a:solidFill>
                <a:latin typeface="Source Sans Pro" panose="020B0503030403020204" pitchFamily="34" charset="0"/>
                <a:ea typeface="Source Sans Pro" panose="020B0503030403020204" pitchFamily="34" charset="0"/>
              </a:rPr>
              <a:t>Départ le mercredi 27 avril matin en voitures/minibus</a:t>
            </a:r>
          </a:p>
          <a:p>
            <a:r>
              <a:rPr lang="fr-FR" i="1" dirty="0">
                <a:solidFill>
                  <a:srgbClr val="170182"/>
                </a:solidFill>
                <a:latin typeface="Source Sans Pro" panose="020B0503030403020204" pitchFamily="34" charset="0"/>
                <a:ea typeface="Source Sans Pro" panose="020B0503030403020204" pitchFamily="34" charset="0"/>
              </a:rPr>
              <a:t>Retour samedi 30 en fin de journée.</a:t>
            </a:r>
          </a:p>
          <a:p>
            <a:r>
              <a:rPr lang="fr-FR" i="1" dirty="0">
                <a:solidFill>
                  <a:srgbClr val="170182"/>
                </a:solidFill>
                <a:latin typeface="Source Sans Pro" panose="020B0503030403020204" pitchFamily="34" charset="0"/>
                <a:ea typeface="Source Sans Pro" panose="020B0503030403020204" pitchFamily="34" charset="0"/>
              </a:rPr>
              <a:t>Besoin de chauffeurs accompagnants</a:t>
            </a:r>
          </a:p>
        </p:txBody>
      </p:sp>
      <p:pic>
        <p:nvPicPr>
          <p:cNvPr id="12" name="Picture 4" descr="Drapeau de la Belgique — Wikipédia">
            <a:extLst>
              <a:ext uri="{FF2B5EF4-FFF2-40B4-BE49-F238E27FC236}">
                <a16:creationId xmlns:a16="http://schemas.microsoft.com/office/drawing/2014/main" id="{89FC90C3-D371-453F-A983-5F1BAB9F3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4248" y="201825"/>
            <a:ext cx="1278702" cy="8524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lason – Royal Uccle Sport THC">
            <a:extLst>
              <a:ext uri="{FF2B5EF4-FFF2-40B4-BE49-F238E27FC236}">
                <a16:creationId xmlns:a16="http://schemas.microsoft.com/office/drawing/2014/main" id="{7DB4D105-9DAA-4CAE-B34E-38472FE0A9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398" y="3348053"/>
            <a:ext cx="1200231" cy="13502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yal Pingouin Hockey Club Nivellois - Home | Facebook">
            <a:extLst>
              <a:ext uri="{FF2B5EF4-FFF2-40B4-BE49-F238E27FC236}">
                <a16:creationId xmlns:a16="http://schemas.microsoft.com/office/drawing/2014/main" id="{43E15BAD-2379-4BC5-ADE0-7CA9A2F87A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258" b="4097"/>
          <a:stretch/>
        </p:blipFill>
        <p:spPr bwMode="auto">
          <a:xfrm>
            <a:off x="7815911" y="3378299"/>
            <a:ext cx="1588104" cy="13502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22DAEBB-C19F-40F7-B706-7F0856CE51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578" y="3541171"/>
            <a:ext cx="4263775" cy="24058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me on Léo - Parrainez nos nouveaux terrains de hockey - Royal Léopold Club">
            <a:extLst>
              <a:ext uri="{FF2B5EF4-FFF2-40B4-BE49-F238E27FC236}">
                <a16:creationId xmlns:a16="http://schemas.microsoft.com/office/drawing/2014/main" id="{28A6B47A-0F7C-43EF-8478-C4959937D7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2297" y="3348053"/>
            <a:ext cx="1818526" cy="120750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94312FAC-CE83-42C4-AB7F-5599AE3CAFA3}"/>
              </a:ext>
            </a:extLst>
          </p:cNvPr>
          <p:cNvPicPr>
            <a:picLocks noChangeAspect="1"/>
          </p:cNvPicPr>
          <p:nvPr/>
        </p:nvPicPr>
        <p:blipFill rotWithShape="1">
          <a:blip r:embed="rId8"/>
          <a:srcRect l="9219" t="9663" r="34433" b="6967"/>
          <a:stretch/>
        </p:blipFill>
        <p:spPr>
          <a:xfrm>
            <a:off x="154113" y="1364608"/>
            <a:ext cx="2059903" cy="2031834"/>
          </a:xfrm>
          <a:prstGeom prst="rect">
            <a:avLst/>
          </a:prstGeom>
        </p:spPr>
      </p:pic>
      <p:pic>
        <p:nvPicPr>
          <p:cNvPr id="1036" name="Picture 12">
            <a:extLst>
              <a:ext uri="{FF2B5EF4-FFF2-40B4-BE49-F238E27FC236}">
                <a16:creationId xmlns:a16="http://schemas.microsoft.com/office/drawing/2014/main" id="{C0172C44-D90B-4BD2-A6A8-723EE6CFB2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7159" y="1364608"/>
            <a:ext cx="2709112" cy="2031834"/>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D93FB7A0-BA58-4B98-BC4D-A5A732FED754}"/>
              </a:ext>
            </a:extLst>
          </p:cNvPr>
          <p:cNvSpPr txBox="1"/>
          <p:nvPr/>
        </p:nvSpPr>
        <p:spPr>
          <a:xfrm>
            <a:off x="6293323" y="2495980"/>
            <a:ext cx="5509647" cy="646331"/>
          </a:xfrm>
          <a:prstGeom prst="rect">
            <a:avLst/>
          </a:prstGeom>
          <a:noFill/>
        </p:spPr>
        <p:txBody>
          <a:bodyPr wrap="square">
            <a:spAutoFit/>
          </a:bodyPr>
          <a:lstStyle/>
          <a:p>
            <a:r>
              <a:rPr lang="fr-FR" dirty="0">
                <a:solidFill>
                  <a:srgbClr val="170182"/>
                </a:solidFill>
                <a:latin typeface="Source Sans Pro" panose="020B0503030403020204" pitchFamily="34" charset="0"/>
                <a:ea typeface="Source Sans Pro" panose="020B0503030403020204" pitchFamily="34" charset="0"/>
              </a:rPr>
              <a:t>3 matchs, 1 entraînement</a:t>
            </a:r>
          </a:p>
          <a:p>
            <a:r>
              <a:rPr lang="fr-FR" dirty="0">
                <a:solidFill>
                  <a:srgbClr val="170182"/>
                </a:solidFill>
                <a:latin typeface="Source Sans Pro" panose="020B0503030403020204" pitchFamily="34" charset="0"/>
                <a:ea typeface="Source Sans Pro" panose="020B0503030403020204" pitchFamily="34" charset="0"/>
              </a:rPr>
              <a:t>Visite de Bruxelles</a:t>
            </a:r>
          </a:p>
        </p:txBody>
      </p:sp>
      <p:sp>
        <p:nvSpPr>
          <p:cNvPr id="17" name="ZoneTexte 16">
            <a:extLst>
              <a:ext uri="{FF2B5EF4-FFF2-40B4-BE49-F238E27FC236}">
                <a16:creationId xmlns:a16="http://schemas.microsoft.com/office/drawing/2014/main" id="{B5EC7444-0CE4-4A31-A49E-DCC3050DD69F}"/>
              </a:ext>
            </a:extLst>
          </p:cNvPr>
          <p:cNvSpPr txBox="1"/>
          <p:nvPr/>
        </p:nvSpPr>
        <p:spPr>
          <a:xfrm>
            <a:off x="154113" y="6280822"/>
            <a:ext cx="3776442" cy="400110"/>
          </a:xfrm>
          <a:prstGeom prst="rect">
            <a:avLst/>
          </a:prstGeom>
          <a:noFill/>
        </p:spPr>
        <p:txBody>
          <a:bodyPr wrap="square" rtlCol="0">
            <a:spAutoFit/>
          </a:bodyPr>
          <a:lstStyle/>
          <a:p>
            <a:pPr algn="ctr"/>
            <a:r>
              <a:rPr lang="fr-FR" sz="2000" dirty="0">
                <a:solidFill>
                  <a:schemeClr val="bg1"/>
                </a:solidFill>
                <a:latin typeface="Source Sans Pro Black" panose="020B0803030403020204" pitchFamily="34" charset="0"/>
                <a:ea typeface="Source Sans Pro Black" panose="020B0803030403020204" pitchFamily="34" charset="0"/>
              </a:rPr>
              <a:t>Tournée européenne jeunes</a:t>
            </a:r>
          </a:p>
        </p:txBody>
      </p:sp>
    </p:spTree>
    <p:extLst>
      <p:ext uri="{BB962C8B-B14F-4D97-AF65-F5344CB8AC3E}">
        <p14:creationId xmlns:p14="http://schemas.microsoft.com/office/powerpoint/2010/main" val="1867547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98131C3-3023-4FD0-A025-DF98778FB3E0}"/>
              </a:ext>
            </a:extLst>
          </p:cNvPr>
          <p:cNvSpPr txBox="1"/>
          <p:nvPr/>
        </p:nvSpPr>
        <p:spPr>
          <a:xfrm>
            <a:off x="2804466" y="397227"/>
            <a:ext cx="6611421" cy="461665"/>
          </a:xfrm>
          <a:prstGeom prst="rect">
            <a:avLst/>
          </a:prstGeom>
          <a:noFill/>
        </p:spPr>
        <p:txBody>
          <a:bodyPr wrap="square" rtlCol="0">
            <a:spAutoFit/>
          </a:bodyPr>
          <a:lstStyle/>
          <a:p>
            <a:pPr algn="ctr"/>
            <a:r>
              <a:rPr lang="fr-FR" sz="2400" dirty="0">
                <a:solidFill>
                  <a:srgbClr val="24214E"/>
                </a:solidFill>
                <a:latin typeface="Source Sans Pro Black" panose="020B0803030403020204" pitchFamily="34" charset="0"/>
                <a:ea typeface="Source Sans Pro Black" panose="020B0803030403020204" pitchFamily="34" charset="0"/>
              </a:rPr>
              <a:t>Tournée en Italie – U12 U10</a:t>
            </a:r>
          </a:p>
        </p:txBody>
      </p:sp>
      <p:sp>
        <p:nvSpPr>
          <p:cNvPr id="19" name="Rectangle 18">
            <a:extLst>
              <a:ext uri="{FF2B5EF4-FFF2-40B4-BE49-F238E27FC236}">
                <a16:creationId xmlns:a16="http://schemas.microsoft.com/office/drawing/2014/main" id="{E6AED39D-5D85-4BDB-BC97-6A5926F0CA9C}"/>
              </a:ext>
            </a:extLst>
          </p:cNvPr>
          <p:cNvSpPr/>
          <p:nvPr/>
        </p:nvSpPr>
        <p:spPr>
          <a:xfrm>
            <a:off x="-51370" y="6112108"/>
            <a:ext cx="12243370" cy="745892"/>
          </a:xfrm>
          <a:prstGeom prst="rect">
            <a:avLst/>
          </a:prstGeom>
          <a:solidFill>
            <a:srgbClr val="1701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A66C0066-1431-492C-80E8-42E4C0984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47" y="6112107"/>
            <a:ext cx="737540" cy="737540"/>
          </a:xfrm>
          <a:prstGeom prst="rect">
            <a:avLst/>
          </a:prstGeom>
        </p:spPr>
      </p:pic>
      <p:sp>
        <p:nvSpPr>
          <p:cNvPr id="30" name="ZoneTexte 29">
            <a:extLst>
              <a:ext uri="{FF2B5EF4-FFF2-40B4-BE49-F238E27FC236}">
                <a16:creationId xmlns:a16="http://schemas.microsoft.com/office/drawing/2014/main" id="{7CDCCE11-4E5F-4055-915B-3D81CE99B01E}"/>
              </a:ext>
            </a:extLst>
          </p:cNvPr>
          <p:cNvSpPr txBox="1"/>
          <p:nvPr/>
        </p:nvSpPr>
        <p:spPr>
          <a:xfrm>
            <a:off x="6293325" y="1616321"/>
            <a:ext cx="5509647" cy="369332"/>
          </a:xfrm>
          <a:prstGeom prst="rect">
            <a:avLst/>
          </a:prstGeom>
          <a:noFill/>
        </p:spPr>
        <p:txBody>
          <a:bodyPr wrap="square">
            <a:spAutoFit/>
          </a:bodyPr>
          <a:lstStyle/>
          <a:p>
            <a:r>
              <a:rPr lang="fr-FR" dirty="0">
                <a:solidFill>
                  <a:srgbClr val="170182"/>
                </a:solidFill>
              </a:rPr>
              <a:t>Week-end des 14 et 15 mai</a:t>
            </a:r>
          </a:p>
        </p:txBody>
      </p:sp>
      <p:sp>
        <p:nvSpPr>
          <p:cNvPr id="31" name="ZoneTexte 30">
            <a:extLst>
              <a:ext uri="{FF2B5EF4-FFF2-40B4-BE49-F238E27FC236}">
                <a16:creationId xmlns:a16="http://schemas.microsoft.com/office/drawing/2014/main" id="{9125C660-A919-4A13-A510-7332C999C6A5}"/>
              </a:ext>
            </a:extLst>
          </p:cNvPr>
          <p:cNvSpPr txBox="1"/>
          <p:nvPr/>
        </p:nvSpPr>
        <p:spPr>
          <a:xfrm>
            <a:off x="6293325" y="3907107"/>
            <a:ext cx="5509647" cy="1477328"/>
          </a:xfrm>
          <a:prstGeom prst="rect">
            <a:avLst/>
          </a:prstGeom>
          <a:noFill/>
        </p:spPr>
        <p:txBody>
          <a:bodyPr wrap="square">
            <a:spAutoFit/>
          </a:bodyPr>
          <a:lstStyle/>
          <a:p>
            <a:r>
              <a:rPr lang="fr-FR" i="1" u="sng" dirty="0">
                <a:solidFill>
                  <a:srgbClr val="170182"/>
                </a:solidFill>
              </a:rPr>
              <a:t>Infos pratiques :</a:t>
            </a:r>
          </a:p>
          <a:p>
            <a:r>
              <a:rPr lang="fr-FR" i="1" dirty="0">
                <a:solidFill>
                  <a:srgbClr val="170182"/>
                </a:solidFill>
              </a:rPr>
              <a:t>Départ le samedi 14 mai matin en car, retour le dimanche soir</a:t>
            </a:r>
          </a:p>
          <a:p>
            <a:r>
              <a:rPr lang="fr-FR" i="1" dirty="0">
                <a:solidFill>
                  <a:srgbClr val="170182"/>
                </a:solidFill>
              </a:rPr>
              <a:t>Logement au camping à côté du terrain / Tentes personnelles et matériel de camping à prévoir</a:t>
            </a:r>
          </a:p>
        </p:txBody>
      </p:sp>
      <p:pic>
        <p:nvPicPr>
          <p:cNvPr id="12" name="Picture 6" descr="Drapeau de l&amp;amp;#39;Italie — Wikipédia">
            <a:extLst>
              <a:ext uri="{FF2B5EF4-FFF2-40B4-BE49-F238E27FC236}">
                <a16:creationId xmlns:a16="http://schemas.microsoft.com/office/drawing/2014/main" id="{4F4011AD-D5AB-447B-882C-1B4BD7E7B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3626" y="195294"/>
            <a:ext cx="1275802" cy="8524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ckey Club Bra (@HockeyClubBra) / Twitter">
            <a:extLst>
              <a:ext uri="{FF2B5EF4-FFF2-40B4-BE49-F238E27FC236}">
                <a16:creationId xmlns:a16="http://schemas.microsoft.com/office/drawing/2014/main" id="{E6AF1F1A-B5B6-405B-9200-22F55F40AF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708" y="1374026"/>
            <a:ext cx="2800350" cy="280035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8E0D8193-0D5E-47E6-BA86-3D3FFE6FEB5E}"/>
              </a:ext>
            </a:extLst>
          </p:cNvPr>
          <p:cNvSpPr txBox="1"/>
          <p:nvPr/>
        </p:nvSpPr>
        <p:spPr>
          <a:xfrm>
            <a:off x="6293325" y="2140409"/>
            <a:ext cx="5509647" cy="646331"/>
          </a:xfrm>
          <a:prstGeom prst="rect">
            <a:avLst/>
          </a:prstGeom>
          <a:noFill/>
        </p:spPr>
        <p:txBody>
          <a:bodyPr wrap="square">
            <a:spAutoFit/>
          </a:bodyPr>
          <a:lstStyle/>
          <a:p>
            <a:r>
              <a:rPr lang="fr-FR" dirty="0">
                <a:solidFill>
                  <a:srgbClr val="170182"/>
                </a:solidFill>
              </a:rPr>
              <a:t>1 tournoi le samedi après-midi</a:t>
            </a:r>
          </a:p>
          <a:p>
            <a:r>
              <a:rPr lang="fr-FR" dirty="0">
                <a:solidFill>
                  <a:srgbClr val="170182"/>
                </a:solidFill>
              </a:rPr>
              <a:t>1 tournoi le dimanche matin</a:t>
            </a:r>
          </a:p>
        </p:txBody>
      </p:sp>
      <p:sp>
        <p:nvSpPr>
          <p:cNvPr id="11" name="ZoneTexte 10">
            <a:extLst>
              <a:ext uri="{FF2B5EF4-FFF2-40B4-BE49-F238E27FC236}">
                <a16:creationId xmlns:a16="http://schemas.microsoft.com/office/drawing/2014/main" id="{B0D84ED3-2F2F-4750-9D9E-9B4FFF0A4169}"/>
              </a:ext>
            </a:extLst>
          </p:cNvPr>
          <p:cNvSpPr txBox="1"/>
          <p:nvPr/>
        </p:nvSpPr>
        <p:spPr>
          <a:xfrm>
            <a:off x="154113" y="6280822"/>
            <a:ext cx="3776442" cy="400110"/>
          </a:xfrm>
          <a:prstGeom prst="rect">
            <a:avLst/>
          </a:prstGeom>
          <a:noFill/>
        </p:spPr>
        <p:txBody>
          <a:bodyPr wrap="square" rtlCol="0">
            <a:spAutoFit/>
          </a:bodyPr>
          <a:lstStyle/>
          <a:p>
            <a:pPr algn="ctr"/>
            <a:r>
              <a:rPr lang="fr-FR" sz="2000" dirty="0">
                <a:solidFill>
                  <a:schemeClr val="bg1"/>
                </a:solidFill>
                <a:latin typeface="Source Sans Pro Black" panose="020B0803030403020204" pitchFamily="34" charset="0"/>
                <a:ea typeface="Source Sans Pro Black" panose="020B0803030403020204" pitchFamily="34" charset="0"/>
              </a:rPr>
              <a:t>Tournée européenne jeunes</a:t>
            </a:r>
          </a:p>
        </p:txBody>
      </p:sp>
    </p:spTree>
    <p:extLst>
      <p:ext uri="{BB962C8B-B14F-4D97-AF65-F5344CB8AC3E}">
        <p14:creationId xmlns:p14="http://schemas.microsoft.com/office/powerpoint/2010/main" val="2962294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C0F27661-5F2D-4351-8DD6-D48F13850152}"/>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267083" y="3796446"/>
            <a:ext cx="1775251" cy="1775251"/>
          </a:xfrm>
          <a:prstGeom prst="rect">
            <a:avLst/>
          </a:prstGeom>
        </p:spPr>
      </p:pic>
      <p:sp>
        <p:nvSpPr>
          <p:cNvPr id="7" name="ZoneTexte 6">
            <a:extLst>
              <a:ext uri="{FF2B5EF4-FFF2-40B4-BE49-F238E27FC236}">
                <a16:creationId xmlns:a16="http://schemas.microsoft.com/office/drawing/2014/main" id="{798131C3-3023-4FD0-A025-DF98778FB3E0}"/>
              </a:ext>
            </a:extLst>
          </p:cNvPr>
          <p:cNvSpPr txBox="1"/>
          <p:nvPr/>
        </p:nvSpPr>
        <p:spPr>
          <a:xfrm>
            <a:off x="1663550" y="361164"/>
            <a:ext cx="8864899" cy="461665"/>
          </a:xfrm>
          <a:prstGeom prst="rect">
            <a:avLst/>
          </a:prstGeom>
          <a:noFill/>
        </p:spPr>
        <p:txBody>
          <a:bodyPr wrap="square" rtlCol="0">
            <a:spAutoFit/>
          </a:bodyPr>
          <a:lstStyle/>
          <a:p>
            <a:pPr algn="ctr"/>
            <a:r>
              <a:rPr lang="fr-FR" sz="2400" dirty="0">
                <a:solidFill>
                  <a:srgbClr val="24214E"/>
                </a:solidFill>
                <a:latin typeface="Source Sans Pro Black" panose="020B0803030403020204" pitchFamily="34" charset="0"/>
                <a:ea typeface="Source Sans Pro Black" panose="020B0803030403020204" pitchFamily="34" charset="0"/>
              </a:rPr>
              <a:t>Attention : tenue du club obligatoire pour tous les participants !</a:t>
            </a:r>
          </a:p>
        </p:txBody>
      </p:sp>
      <p:sp>
        <p:nvSpPr>
          <p:cNvPr id="15" name="ZoneTexte 14">
            <a:extLst>
              <a:ext uri="{FF2B5EF4-FFF2-40B4-BE49-F238E27FC236}">
                <a16:creationId xmlns:a16="http://schemas.microsoft.com/office/drawing/2014/main" id="{B130F070-2A42-4230-845F-F100A410DD86}"/>
              </a:ext>
            </a:extLst>
          </p:cNvPr>
          <p:cNvSpPr txBox="1"/>
          <p:nvPr/>
        </p:nvSpPr>
        <p:spPr>
          <a:xfrm>
            <a:off x="5740589" y="1597788"/>
            <a:ext cx="5637318" cy="1631216"/>
          </a:xfrm>
          <a:prstGeom prst="rect">
            <a:avLst/>
          </a:prstGeom>
          <a:noFill/>
        </p:spPr>
        <p:txBody>
          <a:bodyPr wrap="square" rtlCol="0">
            <a:spAutoFit/>
          </a:bodyPr>
          <a:lstStyle/>
          <a:p>
            <a:pPr marL="285750" indent="-285750">
              <a:buFont typeface="Wingdings" panose="05000000000000000000" pitchFamily="2" charset="2"/>
              <a:buChar char="ü"/>
            </a:pPr>
            <a:r>
              <a:rPr lang="fr-FR" sz="2000" dirty="0">
                <a:solidFill>
                  <a:srgbClr val="170182"/>
                </a:solidFill>
                <a:latin typeface="Source Sans Pro" panose="020B0503030403020204" pitchFamily="34" charset="0"/>
                <a:ea typeface="Source Sans Pro" panose="020B0503030403020204" pitchFamily="34" charset="0"/>
              </a:rPr>
              <a:t>Sweat rouge du club</a:t>
            </a:r>
          </a:p>
          <a:p>
            <a:pPr marL="285750" indent="-285750">
              <a:buFont typeface="Wingdings" panose="05000000000000000000" pitchFamily="2" charset="2"/>
              <a:buChar char="ü"/>
            </a:pPr>
            <a:r>
              <a:rPr lang="fr-FR" sz="2000" dirty="0">
                <a:solidFill>
                  <a:srgbClr val="170182"/>
                </a:solidFill>
                <a:latin typeface="Source Sans Pro" panose="020B0503030403020204" pitchFamily="34" charset="0"/>
                <a:ea typeface="Source Sans Pro" panose="020B0503030403020204" pitchFamily="34" charset="0"/>
              </a:rPr>
              <a:t>T-shirt d’échauffement blanc et bleu</a:t>
            </a:r>
          </a:p>
          <a:p>
            <a:pPr marL="285750" indent="-285750">
              <a:buFont typeface="Wingdings" panose="05000000000000000000" pitchFamily="2" charset="2"/>
              <a:buChar char="ü"/>
            </a:pPr>
            <a:r>
              <a:rPr lang="fr-FR" sz="2000" dirty="0">
                <a:solidFill>
                  <a:srgbClr val="170182"/>
                </a:solidFill>
                <a:latin typeface="Source Sans Pro" panose="020B0503030403020204" pitchFamily="34" charset="0"/>
                <a:ea typeface="Source Sans Pro" panose="020B0503030403020204" pitchFamily="34" charset="0"/>
              </a:rPr>
              <a:t>Short bleu du club</a:t>
            </a:r>
          </a:p>
          <a:p>
            <a:pPr marL="285750" indent="-285750">
              <a:buFont typeface="Wingdings" panose="05000000000000000000" pitchFamily="2" charset="2"/>
              <a:buChar char="ü"/>
            </a:pPr>
            <a:r>
              <a:rPr lang="fr-FR" sz="2000" dirty="0">
                <a:solidFill>
                  <a:srgbClr val="170182"/>
                </a:solidFill>
                <a:latin typeface="Source Sans Pro" panose="020B0503030403020204" pitchFamily="34" charset="0"/>
                <a:ea typeface="Source Sans Pro" panose="020B0503030403020204" pitchFamily="34" charset="0"/>
              </a:rPr>
              <a:t>Chaussettes rouges et bleues du club</a:t>
            </a:r>
          </a:p>
          <a:p>
            <a:pPr marL="285750" indent="-285750">
              <a:buFont typeface="Wingdings" panose="05000000000000000000" pitchFamily="2" charset="2"/>
              <a:buChar char="ü"/>
            </a:pPr>
            <a:r>
              <a:rPr lang="fr-FR" sz="2000" dirty="0">
                <a:solidFill>
                  <a:srgbClr val="170182"/>
                </a:solidFill>
                <a:latin typeface="Source Sans Pro" panose="020B0503030403020204" pitchFamily="34" charset="0"/>
                <a:ea typeface="Source Sans Pro" panose="020B0503030403020204" pitchFamily="34" charset="0"/>
              </a:rPr>
              <a:t>Les maillots de match sont fournis par le Club</a:t>
            </a:r>
          </a:p>
        </p:txBody>
      </p:sp>
      <p:sp>
        <p:nvSpPr>
          <p:cNvPr id="10" name="Rectangle 9">
            <a:extLst>
              <a:ext uri="{FF2B5EF4-FFF2-40B4-BE49-F238E27FC236}">
                <a16:creationId xmlns:a16="http://schemas.microsoft.com/office/drawing/2014/main" id="{AA937B2D-EDBB-4552-B129-1B1577AB852F}"/>
              </a:ext>
            </a:extLst>
          </p:cNvPr>
          <p:cNvSpPr/>
          <p:nvPr/>
        </p:nvSpPr>
        <p:spPr>
          <a:xfrm>
            <a:off x="-51370" y="6112108"/>
            <a:ext cx="12243370" cy="745892"/>
          </a:xfrm>
          <a:prstGeom prst="rect">
            <a:avLst/>
          </a:prstGeom>
          <a:solidFill>
            <a:srgbClr val="1701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E496CF07-BF53-4440-9B71-58182D6BB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0347" y="6112107"/>
            <a:ext cx="737540" cy="737540"/>
          </a:xfrm>
          <a:prstGeom prst="rect">
            <a:avLst/>
          </a:prstGeom>
        </p:spPr>
      </p:pic>
      <p:sp>
        <p:nvSpPr>
          <p:cNvPr id="11" name="ZoneTexte 10">
            <a:extLst>
              <a:ext uri="{FF2B5EF4-FFF2-40B4-BE49-F238E27FC236}">
                <a16:creationId xmlns:a16="http://schemas.microsoft.com/office/drawing/2014/main" id="{0CA76FE3-1ED9-4388-BA3C-5461DA87871F}"/>
              </a:ext>
            </a:extLst>
          </p:cNvPr>
          <p:cNvSpPr txBox="1"/>
          <p:nvPr/>
        </p:nvSpPr>
        <p:spPr>
          <a:xfrm>
            <a:off x="5740589" y="4653630"/>
            <a:ext cx="6131256" cy="369332"/>
          </a:xfrm>
          <a:prstGeom prst="rect">
            <a:avLst/>
          </a:prstGeom>
          <a:noFill/>
        </p:spPr>
        <p:txBody>
          <a:bodyPr wrap="square">
            <a:spAutoFit/>
          </a:bodyPr>
          <a:lstStyle/>
          <a:p>
            <a:pPr algn="l"/>
            <a:r>
              <a:rPr lang="fr-FR" b="0" i="0" u="none" strike="noStrike" dirty="0">
                <a:solidFill>
                  <a:srgbClr val="170182"/>
                </a:solidFill>
                <a:effectLst/>
                <a:latin typeface="-apple-system"/>
                <a:hlinkClick r:id="rId3">
                  <a:extLst>
                    <a:ext uri="{A12FA001-AC4F-418D-AE19-62706E023703}">
                      <ahyp:hlinkClr xmlns:ahyp="http://schemas.microsoft.com/office/drawing/2018/hyperlinkcolor" val="tx"/>
                    </a:ext>
                  </a:extLst>
                </a:hlinkClick>
              </a:rPr>
              <a:t>https://www.pauchetsports.com/boutique-fc-lyon</a:t>
            </a:r>
            <a:endParaRPr lang="fr-FR" dirty="0">
              <a:solidFill>
                <a:srgbClr val="170182"/>
              </a:solidFill>
            </a:endParaRPr>
          </a:p>
        </p:txBody>
      </p:sp>
      <p:pic>
        <p:nvPicPr>
          <p:cNvPr id="3076" name="Picture 4">
            <a:extLst>
              <a:ext uri="{FF2B5EF4-FFF2-40B4-BE49-F238E27FC236}">
                <a16:creationId xmlns:a16="http://schemas.microsoft.com/office/drawing/2014/main" id="{D6F1DD58-60A3-430C-B5C6-C5A8738C15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589" y="3796446"/>
            <a:ext cx="2945778" cy="81008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DCFCE111-478F-4EB5-BD05-BDD1F6A692EA}"/>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435403" y="1286303"/>
            <a:ext cx="1734912" cy="2606600"/>
          </a:xfrm>
          <a:prstGeom prst="rect">
            <a:avLst/>
          </a:prstGeom>
        </p:spPr>
      </p:pic>
      <p:pic>
        <p:nvPicPr>
          <p:cNvPr id="21" name="Image 20">
            <a:extLst>
              <a:ext uri="{FF2B5EF4-FFF2-40B4-BE49-F238E27FC236}">
                <a16:creationId xmlns:a16="http://schemas.microsoft.com/office/drawing/2014/main" id="{66033AC4-0CE3-48E7-AE00-CED0E26EE22B}"/>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2846054" y="1644097"/>
            <a:ext cx="1967985" cy="2152349"/>
          </a:xfrm>
          <a:prstGeom prst="rect">
            <a:avLst/>
          </a:prstGeom>
        </p:spPr>
      </p:pic>
      <p:sp>
        <p:nvSpPr>
          <p:cNvPr id="24" name="ZoneTexte 23">
            <a:extLst>
              <a:ext uri="{FF2B5EF4-FFF2-40B4-BE49-F238E27FC236}">
                <a16:creationId xmlns:a16="http://schemas.microsoft.com/office/drawing/2014/main" id="{141B634A-4CB5-426C-AB4C-B29A5DC74853}"/>
              </a:ext>
            </a:extLst>
          </p:cNvPr>
          <p:cNvSpPr txBox="1"/>
          <p:nvPr/>
        </p:nvSpPr>
        <p:spPr>
          <a:xfrm>
            <a:off x="5740589" y="5112491"/>
            <a:ext cx="6297298" cy="646331"/>
          </a:xfrm>
          <a:prstGeom prst="rect">
            <a:avLst/>
          </a:prstGeom>
          <a:noFill/>
        </p:spPr>
        <p:txBody>
          <a:bodyPr wrap="square">
            <a:spAutoFit/>
          </a:bodyPr>
          <a:lstStyle/>
          <a:p>
            <a:r>
              <a:rPr lang="fr-FR" b="1" i="0" dirty="0">
                <a:solidFill>
                  <a:srgbClr val="170182"/>
                </a:solidFill>
                <a:effectLst/>
                <a:latin typeface="Source Sans Pro" panose="020B0503030403020204" pitchFamily="34" charset="0"/>
                <a:ea typeface="Source Sans Pro" panose="020B0503030403020204" pitchFamily="34" charset="0"/>
              </a:rPr>
              <a:t>réduction de 5 % sur toute la boutique avec le code promo : FCL5.</a:t>
            </a:r>
            <a:endParaRPr lang="fr-FR" dirty="0">
              <a:solidFill>
                <a:srgbClr val="170182"/>
              </a:solidFill>
              <a:latin typeface="Source Sans Pro" panose="020B0503030403020204" pitchFamily="34" charset="0"/>
              <a:ea typeface="Source Sans Pro" panose="020B0503030403020204" pitchFamily="34" charset="0"/>
            </a:endParaRPr>
          </a:p>
        </p:txBody>
      </p:sp>
      <p:sp>
        <p:nvSpPr>
          <p:cNvPr id="14" name="ZoneTexte 13">
            <a:extLst>
              <a:ext uri="{FF2B5EF4-FFF2-40B4-BE49-F238E27FC236}">
                <a16:creationId xmlns:a16="http://schemas.microsoft.com/office/drawing/2014/main" id="{102DEA54-AA85-4E72-ACD3-0FCF751A2311}"/>
              </a:ext>
            </a:extLst>
          </p:cNvPr>
          <p:cNvSpPr txBox="1"/>
          <p:nvPr/>
        </p:nvSpPr>
        <p:spPr>
          <a:xfrm>
            <a:off x="154113" y="6280822"/>
            <a:ext cx="3776442" cy="400110"/>
          </a:xfrm>
          <a:prstGeom prst="rect">
            <a:avLst/>
          </a:prstGeom>
          <a:noFill/>
        </p:spPr>
        <p:txBody>
          <a:bodyPr wrap="square" rtlCol="0">
            <a:spAutoFit/>
          </a:bodyPr>
          <a:lstStyle/>
          <a:p>
            <a:pPr algn="ctr"/>
            <a:r>
              <a:rPr lang="fr-FR" sz="2000" dirty="0">
                <a:solidFill>
                  <a:schemeClr val="bg1"/>
                </a:solidFill>
                <a:latin typeface="Source Sans Pro Black" panose="020B0803030403020204" pitchFamily="34" charset="0"/>
                <a:ea typeface="Source Sans Pro Black" panose="020B0803030403020204" pitchFamily="34" charset="0"/>
              </a:rPr>
              <a:t>Tournée européenne jeunes</a:t>
            </a:r>
          </a:p>
        </p:txBody>
      </p:sp>
    </p:spTree>
    <p:extLst>
      <p:ext uri="{BB962C8B-B14F-4D97-AF65-F5344CB8AC3E}">
        <p14:creationId xmlns:p14="http://schemas.microsoft.com/office/powerpoint/2010/main" val="335537315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7914</TotalTime>
  <Words>947</Words>
  <Application>Microsoft Office PowerPoint</Application>
  <PresentationFormat>Grand écran</PresentationFormat>
  <Paragraphs>148</Paragraphs>
  <Slides>19</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19</vt:i4>
      </vt:variant>
    </vt:vector>
  </HeadingPairs>
  <TitlesOfParts>
    <vt:vector size="28" baseType="lpstr">
      <vt:lpstr>-apple-system</vt:lpstr>
      <vt:lpstr>Arial</vt:lpstr>
      <vt:lpstr>Calibri</vt:lpstr>
      <vt:lpstr>Calibri Light</vt:lpstr>
      <vt:lpstr>Source Sans Pro</vt:lpstr>
      <vt:lpstr>Source Sans Pro Black</vt:lpstr>
      <vt:lpstr>Source Sans Pro Light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Thomas Douvillez</dc:creator>
  <cp:lastModifiedBy>Clémence Belmonte</cp:lastModifiedBy>
  <cp:revision>40</cp:revision>
  <dcterms:created xsi:type="dcterms:W3CDTF">2022-03-07T16:59:58Z</dcterms:created>
  <dcterms:modified xsi:type="dcterms:W3CDTF">2022-03-18T08:27:10Z</dcterms:modified>
</cp:coreProperties>
</file>